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0" r:id="rId5"/>
    <p:sldId id="312" r:id="rId6"/>
    <p:sldId id="314" r:id="rId7"/>
    <p:sldId id="274" r:id="rId8"/>
    <p:sldId id="304" r:id="rId9"/>
    <p:sldId id="308" r:id="rId10"/>
    <p:sldId id="305" r:id="rId11"/>
    <p:sldId id="309" r:id="rId12"/>
    <p:sldId id="315" r:id="rId13"/>
    <p:sldId id="319" r:id="rId14"/>
    <p:sldId id="318" r:id="rId15"/>
    <p:sldId id="310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CDD"/>
    <a:srgbClr val="08294D"/>
    <a:srgbClr val="B4E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08AF1-CB37-4F4C-9B57-A18A88146DA9}" v="1" dt="2018-09-14T09:45:48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dd Morgan" userId="S::heledd.morgan@futuregenerations.wales::6083805b-fc5d-4029-9d12-ea06240e3eef" providerId="AD" clId="Web-{F679B3F9-59E4-4B93-BE5C-B062087FCCE8}"/>
    <pc:docChg chg="addSld">
      <pc:chgData name="Heledd Morgan" userId="S::heledd.morgan@futuregenerations.wales::6083805b-fc5d-4029-9d12-ea06240e3eef" providerId="AD" clId="Web-{F679B3F9-59E4-4B93-BE5C-B062087FCCE8}" dt="2018-06-08T12:32:56.033" v="0"/>
      <pc:docMkLst>
        <pc:docMk/>
      </pc:docMkLst>
      <pc:sldChg chg="add">
        <pc:chgData name="Heledd Morgan" userId="S::heledd.morgan@futuregenerations.wales::6083805b-fc5d-4029-9d12-ea06240e3eef" providerId="AD" clId="Web-{F679B3F9-59E4-4B93-BE5C-B062087FCCE8}" dt="2018-06-08T12:32:56.033" v="0"/>
        <pc:sldMkLst>
          <pc:docMk/>
          <pc:sldMk cId="140178039" sldId="299"/>
        </pc:sldMkLst>
      </pc:sldChg>
    </pc:docChg>
  </pc:docChgLst>
  <pc:docChgLst>
    <pc:chgData name="Christian Servini" userId="7865b471-b567-413b-8fd5-f57352118dc4" providerId="ADAL" clId="{62808AF1-CB37-4F4C-9B57-A18A88146DA9}"/>
    <pc:docChg chg="modSld">
      <pc:chgData name="Christian Servini" userId="7865b471-b567-413b-8fd5-f57352118dc4" providerId="ADAL" clId="{62808AF1-CB37-4F4C-9B57-A18A88146DA9}" dt="2018-09-14T09:45:48.057" v="0"/>
      <pc:docMkLst>
        <pc:docMk/>
      </pc:docMkLst>
      <pc:sldChg chg="modSp">
        <pc:chgData name="Christian Servini" userId="7865b471-b567-413b-8fd5-f57352118dc4" providerId="ADAL" clId="{62808AF1-CB37-4F4C-9B57-A18A88146DA9}" dt="2018-09-14T09:45:48.057" v="0"/>
        <pc:sldMkLst>
          <pc:docMk/>
          <pc:sldMk cId="140178039" sldId="299"/>
        </pc:sldMkLst>
        <pc:picChg chg="mod">
          <ac:chgData name="Christian Servini" userId="7865b471-b567-413b-8fd5-f57352118dc4" providerId="ADAL" clId="{62808AF1-CB37-4F4C-9B57-A18A88146DA9}" dt="2018-09-14T09:45:48.057" v="0"/>
          <ac:picMkLst>
            <pc:docMk/>
            <pc:sldMk cId="140178039" sldId="299"/>
            <ac:picMk id="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EB510-D5B1-44F0-BB38-C34F301A1CD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A4D4C64-9368-4228-944D-F1F2CB2343C4}">
      <dgm:prSet phldrT="[Text]"/>
      <dgm:spPr/>
      <dgm:t>
        <a:bodyPr/>
        <a:lstStyle/>
        <a:p>
          <a:r>
            <a:rPr lang="en-GB" dirty="0" smtClean="0"/>
            <a:t>Making Simple Changes</a:t>
          </a:r>
          <a:endParaRPr lang="en-GB" dirty="0"/>
        </a:p>
      </dgm:t>
    </dgm:pt>
    <dgm:pt modelId="{EF61FB85-258D-4A9E-8E58-5C6B2E01194C}" type="parTrans" cxnId="{7AA566DC-36B3-4DFB-A727-F164988873EC}">
      <dgm:prSet/>
      <dgm:spPr/>
      <dgm:t>
        <a:bodyPr/>
        <a:lstStyle/>
        <a:p>
          <a:endParaRPr lang="en-GB"/>
        </a:p>
      </dgm:t>
    </dgm:pt>
    <dgm:pt modelId="{B19F185F-0E6A-4B25-99AF-823616A123B9}" type="sibTrans" cxnId="{7AA566DC-36B3-4DFB-A727-F164988873EC}">
      <dgm:prSet/>
      <dgm:spPr/>
      <dgm:t>
        <a:bodyPr/>
        <a:lstStyle/>
        <a:p>
          <a:endParaRPr lang="en-GB"/>
        </a:p>
      </dgm:t>
    </dgm:pt>
    <dgm:pt modelId="{8E926637-9FA9-45CF-9F31-731F2F0F5499}">
      <dgm:prSet phldrT="[Text]"/>
      <dgm:spPr/>
      <dgm:t>
        <a:bodyPr/>
        <a:lstStyle/>
        <a:p>
          <a:r>
            <a:rPr lang="en-GB" dirty="0" smtClean="0"/>
            <a:t>Being More Adventurous</a:t>
          </a:r>
          <a:endParaRPr lang="en-GB" dirty="0"/>
        </a:p>
      </dgm:t>
    </dgm:pt>
    <dgm:pt modelId="{9C48427B-6012-4373-B6FA-71B9CF59EDF9}" type="parTrans" cxnId="{E9970F60-8254-48A4-A3CE-596A667075B4}">
      <dgm:prSet/>
      <dgm:spPr/>
      <dgm:t>
        <a:bodyPr/>
        <a:lstStyle/>
        <a:p>
          <a:endParaRPr lang="en-GB"/>
        </a:p>
      </dgm:t>
    </dgm:pt>
    <dgm:pt modelId="{BC0BA5AE-6CE7-40DA-AB2B-BF810C2B1881}" type="sibTrans" cxnId="{E9970F60-8254-48A4-A3CE-596A667075B4}">
      <dgm:prSet/>
      <dgm:spPr/>
      <dgm:t>
        <a:bodyPr/>
        <a:lstStyle/>
        <a:p>
          <a:endParaRPr lang="en-GB"/>
        </a:p>
      </dgm:t>
    </dgm:pt>
    <dgm:pt modelId="{4699D702-1E35-4057-B38C-C6963F7D021A}">
      <dgm:prSet/>
      <dgm:spPr/>
      <dgm:t>
        <a:bodyPr/>
        <a:lstStyle/>
        <a:p>
          <a:r>
            <a:rPr lang="en-GB" dirty="0" smtClean="0"/>
            <a:t>Leading the Way</a:t>
          </a:r>
          <a:endParaRPr lang="en-GB" dirty="0"/>
        </a:p>
      </dgm:t>
    </dgm:pt>
    <dgm:pt modelId="{D6AA08E7-8D6F-4795-B3F5-DFC26AF7B985}" type="parTrans" cxnId="{8D5B8F7B-6638-4857-BBD9-77BFCCBC7AAF}">
      <dgm:prSet/>
      <dgm:spPr/>
      <dgm:t>
        <a:bodyPr/>
        <a:lstStyle/>
        <a:p>
          <a:endParaRPr lang="en-GB"/>
        </a:p>
      </dgm:t>
    </dgm:pt>
    <dgm:pt modelId="{31E483D0-0C7C-41D9-833C-9162A752D5C9}" type="sibTrans" cxnId="{8D5B8F7B-6638-4857-BBD9-77BFCCBC7AAF}">
      <dgm:prSet/>
      <dgm:spPr/>
      <dgm:t>
        <a:bodyPr/>
        <a:lstStyle/>
        <a:p>
          <a:endParaRPr lang="en-GB"/>
        </a:p>
      </dgm:t>
    </dgm:pt>
    <dgm:pt modelId="{212A0177-D8B4-4E04-8611-1CE79BCF4F32}" type="pres">
      <dgm:prSet presAssocID="{495EB510-D5B1-44F0-BB38-C34F301A1C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1B23A75-3878-4361-B68F-F0C34587F73D}" type="pres">
      <dgm:prSet presAssocID="{AA4D4C64-9368-4228-944D-F1F2CB2343C4}" presName="composite" presStyleCnt="0"/>
      <dgm:spPr/>
    </dgm:pt>
    <dgm:pt modelId="{7705237A-B24B-479A-879E-E73D4B9F7C74}" type="pres">
      <dgm:prSet presAssocID="{AA4D4C64-9368-4228-944D-F1F2CB2343C4}" presName="LShape" presStyleLbl="alignNode1" presStyleIdx="0" presStyleCnt="5"/>
      <dgm:spPr/>
    </dgm:pt>
    <dgm:pt modelId="{66B34D6A-E7B2-462A-A372-4CB597760350}" type="pres">
      <dgm:prSet presAssocID="{AA4D4C64-9368-4228-944D-F1F2CB2343C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79082-D8D8-49EC-99DB-3AE2FB26A6DC}" type="pres">
      <dgm:prSet presAssocID="{AA4D4C64-9368-4228-944D-F1F2CB2343C4}" presName="Triangle" presStyleLbl="alignNode1" presStyleIdx="1" presStyleCnt="5"/>
      <dgm:spPr/>
    </dgm:pt>
    <dgm:pt modelId="{503ED292-4230-4F9F-A654-50672B5CEF78}" type="pres">
      <dgm:prSet presAssocID="{B19F185F-0E6A-4B25-99AF-823616A123B9}" presName="sibTrans" presStyleCnt="0"/>
      <dgm:spPr/>
    </dgm:pt>
    <dgm:pt modelId="{C45B3CD4-6400-4173-9345-747964681FFB}" type="pres">
      <dgm:prSet presAssocID="{B19F185F-0E6A-4B25-99AF-823616A123B9}" presName="space" presStyleCnt="0"/>
      <dgm:spPr/>
    </dgm:pt>
    <dgm:pt modelId="{C0EA8A35-B2E9-477D-A2FD-1B4601FEDBDE}" type="pres">
      <dgm:prSet presAssocID="{8E926637-9FA9-45CF-9F31-731F2F0F5499}" presName="composite" presStyleCnt="0"/>
      <dgm:spPr/>
    </dgm:pt>
    <dgm:pt modelId="{40140E25-0FBF-44C0-86B5-2237DAA37B27}" type="pres">
      <dgm:prSet presAssocID="{8E926637-9FA9-45CF-9F31-731F2F0F5499}" presName="LShape" presStyleLbl="alignNode1" presStyleIdx="2" presStyleCnt="5"/>
      <dgm:spPr/>
    </dgm:pt>
    <dgm:pt modelId="{9BD11187-E315-41C4-9AB8-1578B319A143}" type="pres">
      <dgm:prSet presAssocID="{8E926637-9FA9-45CF-9F31-731F2F0F549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2C5E-86DB-4672-B578-579356845A97}" type="pres">
      <dgm:prSet presAssocID="{8E926637-9FA9-45CF-9F31-731F2F0F5499}" presName="Triangle" presStyleLbl="alignNode1" presStyleIdx="3" presStyleCnt="5"/>
      <dgm:spPr/>
    </dgm:pt>
    <dgm:pt modelId="{E2398210-475F-4B85-A56E-85BA0964C365}" type="pres">
      <dgm:prSet presAssocID="{BC0BA5AE-6CE7-40DA-AB2B-BF810C2B1881}" presName="sibTrans" presStyleCnt="0"/>
      <dgm:spPr/>
    </dgm:pt>
    <dgm:pt modelId="{2A0343A6-E0E6-412B-8B5C-81D142B7917E}" type="pres">
      <dgm:prSet presAssocID="{BC0BA5AE-6CE7-40DA-AB2B-BF810C2B1881}" presName="space" presStyleCnt="0"/>
      <dgm:spPr/>
    </dgm:pt>
    <dgm:pt modelId="{6F420256-D618-4473-AF68-10A4E6E53B6E}" type="pres">
      <dgm:prSet presAssocID="{4699D702-1E35-4057-B38C-C6963F7D021A}" presName="composite" presStyleCnt="0"/>
      <dgm:spPr/>
    </dgm:pt>
    <dgm:pt modelId="{2D839436-E8C7-4920-8BBC-68F75D9ACDAC}" type="pres">
      <dgm:prSet presAssocID="{4699D702-1E35-4057-B38C-C6963F7D021A}" presName="LShape" presStyleLbl="alignNode1" presStyleIdx="4" presStyleCnt="5"/>
      <dgm:spPr/>
    </dgm:pt>
    <dgm:pt modelId="{0620302A-8822-4CA1-BCA6-F70FC56F81A9}" type="pres">
      <dgm:prSet presAssocID="{4699D702-1E35-4057-B38C-C6963F7D021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755D30-F90C-4C26-932A-E79AEA8D5D12}" type="presOf" srcId="{495EB510-D5B1-44F0-BB38-C34F301A1CDC}" destId="{212A0177-D8B4-4E04-8611-1CE79BCF4F32}" srcOrd="0" destOrd="0" presId="urn:microsoft.com/office/officeart/2009/3/layout/StepUpProcess"/>
    <dgm:cxn modelId="{7AA566DC-36B3-4DFB-A727-F164988873EC}" srcId="{495EB510-D5B1-44F0-BB38-C34F301A1CDC}" destId="{AA4D4C64-9368-4228-944D-F1F2CB2343C4}" srcOrd="0" destOrd="0" parTransId="{EF61FB85-258D-4A9E-8E58-5C6B2E01194C}" sibTransId="{B19F185F-0E6A-4B25-99AF-823616A123B9}"/>
    <dgm:cxn modelId="{E9970F60-8254-48A4-A3CE-596A667075B4}" srcId="{495EB510-D5B1-44F0-BB38-C34F301A1CDC}" destId="{8E926637-9FA9-45CF-9F31-731F2F0F5499}" srcOrd="1" destOrd="0" parTransId="{9C48427B-6012-4373-B6FA-71B9CF59EDF9}" sibTransId="{BC0BA5AE-6CE7-40DA-AB2B-BF810C2B1881}"/>
    <dgm:cxn modelId="{6DC6BD54-C62D-4761-A851-F9816ED74402}" type="presOf" srcId="{4699D702-1E35-4057-B38C-C6963F7D021A}" destId="{0620302A-8822-4CA1-BCA6-F70FC56F81A9}" srcOrd="0" destOrd="0" presId="urn:microsoft.com/office/officeart/2009/3/layout/StepUpProcess"/>
    <dgm:cxn modelId="{8A90867C-1F58-47EB-A4F3-D54062FE0274}" type="presOf" srcId="{AA4D4C64-9368-4228-944D-F1F2CB2343C4}" destId="{66B34D6A-E7B2-462A-A372-4CB597760350}" srcOrd="0" destOrd="0" presId="urn:microsoft.com/office/officeart/2009/3/layout/StepUpProcess"/>
    <dgm:cxn modelId="{8D5B8F7B-6638-4857-BBD9-77BFCCBC7AAF}" srcId="{495EB510-D5B1-44F0-BB38-C34F301A1CDC}" destId="{4699D702-1E35-4057-B38C-C6963F7D021A}" srcOrd="2" destOrd="0" parTransId="{D6AA08E7-8D6F-4795-B3F5-DFC26AF7B985}" sibTransId="{31E483D0-0C7C-41D9-833C-9162A752D5C9}"/>
    <dgm:cxn modelId="{7B61A1B2-6455-4598-9725-AA1F28B7A154}" type="presOf" srcId="{8E926637-9FA9-45CF-9F31-731F2F0F5499}" destId="{9BD11187-E315-41C4-9AB8-1578B319A143}" srcOrd="0" destOrd="0" presId="urn:microsoft.com/office/officeart/2009/3/layout/StepUpProcess"/>
    <dgm:cxn modelId="{8B2AA31C-330C-4AF9-B906-B10452497B23}" type="presParOf" srcId="{212A0177-D8B4-4E04-8611-1CE79BCF4F32}" destId="{C1B23A75-3878-4361-B68F-F0C34587F73D}" srcOrd="0" destOrd="0" presId="urn:microsoft.com/office/officeart/2009/3/layout/StepUpProcess"/>
    <dgm:cxn modelId="{EF9FC9E3-511E-4A31-9E85-18592DD59E98}" type="presParOf" srcId="{C1B23A75-3878-4361-B68F-F0C34587F73D}" destId="{7705237A-B24B-479A-879E-E73D4B9F7C74}" srcOrd="0" destOrd="0" presId="urn:microsoft.com/office/officeart/2009/3/layout/StepUpProcess"/>
    <dgm:cxn modelId="{96DFE23F-33E6-4C84-AB9C-7506DFA1018F}" type="presParOf" srcId="{C1B23A75-3878-4361-B68F-F0C34587F73D}" destId="{66B34D6A-E7B2-462A-A372-4CB597760350}" srcOrd="1" destOrd="0" presId="urn:microsoft.com/office/officeart/2009/3/layout/StepUpProcess"/>
    <dgm:cxn modelId="{5EFB5EC1-6788-4478-A2F3-0DCBFF9D0046}" type="presParOf" srcId="{C1B23A75-3878-4361-B68F-F0C34587F73D}" destId="{55579082-D8D8-49EC-99DB-3AE2FB26A6DC}" srcOrd="2" destOrd="0" presId="urn:microsoft.com/office/officeart/2009/3/layout/StepUpProcess"/>
    <dgm:cxn modelId="{A28C3D5D-AC18-42C4-AE4E-FAD4F0754185}" type="presParOf" srcId="{212A0177-D8B4-4E04-8611-1CE79BCF4F32}" destId="{503ED292-4230-4F9F-A654-50672B5CEF78}" srcOrd="1" destOrd="0" presId="urn:microsoft.com/office/officeart/2009/3/layout/StepUpProcess"/>
    <dgm:cxn modelId="{7CAE15F8-317D-4A50-B5A8-49507B5DB808}" type="presParOf" srcId="{503ED292-4230-4F9F-A654-50672B5CEF78}" destId="{C45B3CD4-6400-4173-9345-747964681FFB}" srcOrd="0" destOrd="0" presId="urn:microsoft.com/office/officeart/2009/3/layout/StepUpProcess"/>
    <dgm:cxn modelId="{9EB6B369-8203-434B-87FE-CF01E373F9EA}" type="presParOf" srcId="{212A0177-D8B4-4E04-8611-1CE79BCF4F32}" destId="{C0EA8A35-B2E9-477D-A2FD-1B4601FEDBDE}" srcOrd="2" destOrd="0" presId="urn:microsoft.com/office/officeart/2009/3/layout/StepUpProcess"/>
    <dgm:cxn modelId="{C7A81C53-28CD-4E5D-BCBD-C86180EE79A3}" type="presParOf" srcId="{C0EA8A35-B2E9-477D-A2FD-1B4601FEDBDE}" destId="{40140E25-0FBF-44C0-86B5-2237DAA37B27}" srcOrd="0" destOrd="0" presId="urn:microsoft.com/office/officeart/2009/3/layout/StepUpProcess"/>
    <dgm:cxn modelId="{1F898377-8257-4CA8-AB2E-90730E6F2BDD}" type="presParOf" srcId="{C0EA8A35-B2E9-477D-A2FD-1B4601FEDBDE}" destId="{9BD11187-E315-41C4-9AB8-1578B319A143}" srcOrd="1" destOrd="0" presId="urn:microsoft.com/office/officeart/2009/3/layout/StepUpProcess"/>
    <dgm:cxn modelId="{1BB3818F-FBAF-4435-A300-04FCB4C9123D}" type="presParOf" srcId="{C0EA8A35-B2E9-477D-A2FD-1B4601FEDBDE}" destId="{5A322C5E-86DB-4672-B578-579356845A97}" srcOrd="2" destOrd="0" presId="urn:microsoft.com/office/officeart/2009/3/layout/StepUpProcess"/>
    <dgm:cxn modelId="{B8399738-2BF0-47CD-8B9B-BF832E652D2D}" type="presParOf" srcId="{212A0177-D8B4-4E04-8611-1CE79BCF4F32}" destId="{E2398210-475F-4B85-A56E-85BA0964C365}" srcOrd="3" destOrd="0" presId="urn:microsoft.com/office/officeart/2009/3/layout/StepUpProcess"/>
    <dgm:cxn modelId="{4CDF7327-8D62-4C74-A492-342ADDE69665}" type="presParOf" srcId="{E2398210-475F-4B85-A56E-85BA0964C365}" destId="{2A0343A6-E0E6-412B-8B5C-81D142B7917E}" srcOrd="0" destOrd="0" presId="urn:microsoft.com/office/officeart/2009/3/layout/StepUpProcess"/>
    <dgm:cxn modelId="{3DF9900E-3128-46A0-9830-F4F201F9A5D7}" type="presParOf" srcId="{212A0177-D8B4-4E04-8611-1CE79BCF4F32}" destId="{6F420256-D618-4473-AF68-10A4E6E53B6E}" srcOrd="4" destOrd="0" presId="urn:microsoft.com/office/officeart/2009/3/layout/StepUpProcess"/>
    <dgm:cxn modelId="{C52B96AC-8AFA-4858-845E-6CEF2BD4B92A}" type="presParOf" srcId="{6F420256-D618-4473-AF68-10A4E6E53B6E}" destId="{2D839436-E8C7-4920-8BBC-68F75D9ACDAC}" srcOrd="0" destOrd="0" presId="urn:microsoft.com/office/officeart/2009/3/layout/StepUpProcess"/>
    <dgm:cxn modelId="{DDE000B3-3D28-4112-8624-14EBAF8B404F}" type="presParOf" srcId="{6F420256-D618-4473-AF68-10A4E6E53B6E}" destId="{0620302A-8822-4CA1-BCA6-F70FC56F81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237A-B24B-479A-879E-E73D4B9F7C74}">
      <dsp:nvSpPr>
        <dsp:cNvPr id="0" name=""/>
        <dsp:cNvSpPr/>
      </dsp:nvSpPr>
      <dsp:spPr>
        <a:xfrm rot="5400000">
          <a:off x="658802" y="1261434"/>
          <a:ext cx="1965124" cy="326992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4D6A-E7B2-462A-A372-4CB597760350}">
      <dsp:nvSpPr>
        <dsp:cNvPr id="0" name=""/>
        <dsp:cNvSpPr/>
      </dsp:nvSpPr>
      <dsp:spPr>
        <a:xfrm>
          <a:off x="330774" y="2238437"/>
          <a:ext cx="2952104" cy="258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Making Simple Changes</a:t>
          </a:r>
          <a:endParaRPr lang="en-GB" sz="3700" kern="1200" dirty="0"/>
        </a:p>
      </dsp:txBody>
      <dsp:txXfrm>
        <a:off x="330774" y="2238437"/>
        <a:ext cx="2952104" cy="2587693"/>
      </dsp:txXfrm>
    </dsp:sp>
    <dsp:sp modelId="{55579082-D8D8-49EC-99DB-3AE2FB26A6DC}">
      <dsp:nvSpPr>
        <dsp:cNvPr id="0" name=""/>
        <dsp:cNvSpPr/>
      </dsp:nvSpPr>
      <dsp:spPr>
        <a:xfrm>
          <a:off x="2725878" y="1020699"/>
          <a:ext cx="557000" cy="557000"/>
        </a:xfrm>
        <a:prstGeom prst="triangle">
          <a:avLst>
            <a:gd name="adj" fmla="val 100000"/>
          </a:avLst>
        </a:prstGeom>
        <a:solidFill>
          <a:schemeClr val="accent3">
            <a:hueOff val="-2059014"/>
            <a:satOff val="3202"/>
            <a:lumOff val="-1422"/>
            <a:alphaOff val="0"/>
          </a:schemeClr>
        </a:solidFill>
        <a:ln w="12700" cap="flat" cmpd="sng" algn="ctr">
          <a:solidFill>
            <a:schemeClr val="accent3">
              <a:hueOff val="-2059014"/>
              <a:satOff val="3202"/>
              <a:lumOff val="-1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40E25-0FBF-44C0-86B5-2237DAA37B27}">
      <dsp:nvSpPr>
        <dsp:cNvPr id="0" name=""/>
        <dsp:cNvSpPr/>
      </dsp:nvSpPr>
      <dsp:spPr>
        <a:xfrm rot="5400000">
          <a:off x="4272755" y="367158"/>
          <a:ext cx="1965124" cy="326992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4118027"/>
            <a:satOff val="6404"/>
            <a:lumOff val="-2843"/>
            <a:alphaOff val="0"/>
          </a:schemeClr>
        </a:solidFill>
        <a:ln w="12700" cap="flat" cmpd="sng" algn="ctr">
          <a:solidFill>
            <a:schemeClr val="accent3">
              <a:hueOff val="-4118027"/>
              <a:satOff val="6404"/>
              <a:lumOff val="-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11187-E315-41C4-9AB8-1578B319A143}">
      <dsp:nvSpPr>
        <dsp:cNvPr id="0" name=""/>
        <dsp:cNvSpPr/>
      </dsp:nvSpPr>
      <dsp:spPr>
        <a:xfrm>
          <a:off x="3944727" y="1344161"/>
          <a:ext cx="2952104" cy="258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Being More Adventurous</a:t>
          </a:r>
          <a:endParaRPr lang="en-GB" sz="3700" kern="1200" dirty="0"/>
        </a:p>
      </dsp:txBody>
      <dsp:txXfrm>
        <a:off x="3944727" y="1344161"/>
        <a:ext cx="2952104" cy="2587693"/>
      </dsp:txXfrm>
    </dsp:sp>
    <dsp:sp modelId="{5A322C5E-86DB-4672-B578-579356845A97}">
      <dsp:nvSpPr>
        <dsp:cNvPr id="0" name=""/>
        <dsp:cNvSpPr/>
      </dsp:nvSpPr>
      <dsp:spPr>
        <a:xfrm>
          <a:off x="6339831" y="126423"/>
          <a:ext cx="557000" cy="557000"/>
        </a:xfrm>
        <a:prstGeom prst="triangle">
          <a:avLst>
            <a:gd name="adj" fmla="val 100000"/>
          </a:avLst>
        </a:prstGeom>
        <a:solidFill>
          <a:schemeClr val="accent3">
            <a:hueOff val="-6177041"/>
            <a:satOff val="9606"/>
            <a:lumOff val="-4265"/>
            <a:alphaOff val="0"/>
          </a:schemeClr>
        </a:solidFill>
        <a:ln w="12700" cap="flat" cmpd="sng" algn="ctr">
          <a:solidFill>
            <a:schemeClr val="accent3">
              <a:hueOff val="-6177041"/>
              <a:satOff val="9606"/>
              <a:lumOff val="-4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39436-E8C7-4920-8BBC-68F75D9ACDAC}">
      <dsp:nvSpPr>
        <dsp:cNvPr id="0" name=""/>
        <dsp:cNvSpPr/>
      </dsp:nvSpPr>
      <dsp:spPr>
        <a:xfrm rot="5400000">
          <a:off x="7886708" y="-527117"/>
          <a:ext cx="1965124" cy="326992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8236055"/>
            <a:satOff val="12808"/>
            <a:lumOff val="-5686"/>
            <a:alphaOff val="0"/>
          </a:schemeClr>
        </a:solidFill>
        <a:ln w="12700" cap="flat" cmpd="sng" algn="ctr">
          <a:solidFill>
            <a:schemeClr val="accent3">
              <a:hueOff val="-8236055"/>
              <a:satOff val="12808"/>
              <a:lumOff val="-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0302A-8822-4CA1-BCA6-F70FC56F81A9}">
      <dsp:nvSpPr>
        <dsp:cNvPr id="0" name=""/>
        <dsp:cNvSpPr/>
      </dsp:nvSpPr>
      <dsp:spPr>
        <a:xfrm>
          <a:off x="7558680" y="449884"/>
          <a:ext cx="2952104" cy="258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Leading the Way</a:t>
          </a:r>
          <a:endParaRPr lang="en-GB" sz="3700" kern="1200" dirty="0"/>
        </a:p>
      </dsp:txBody>
      <dsp:txXfrm>
        <a:off x="7558680" y="449884"/>
        <a:ext cx="2952104" cy="258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9AE9-022C-4E71-B43F-5C283013862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43A63-F832-48CF-8931-142A6CD0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8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678" y="1481742"/>
            <a:ext cx="8194182" cy="32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869" y="5774689"/>
            <a:ext cx="680195" cy="68019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06133" y="5942461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err="1">
                <a:solidFill>
                  <a:srgbClr val="B4E51A"/>
                </a:solidFill>
              </a:rPr>
              <a:t>cenedlaethaurdyfodol.cymru</a:t>
            </a:r>
            <a:r>
              <a:rPr lang="en-GB" sz="2100" b="1">
                <a:solidFill>
                  <a:srgbClr val="B4E51A"/>
                </a:solidFill>
              </a:rPr>
              <a:t>   </a:t>
            </a:r>
            <a:r>
              <a:rPr lang="en-US" sz="2100" b="1" err="1">
                <a:solidFill>
                  <a:srgbClr val="B4E51A"/>
                </a:solidFill>
              </a:rPr>
              <a:t>futuregenerations.wales</a:t>
            </a:r>
            <a:endParaRPr lang="en-US" sz="2100" b="1">
              <a:solidFill>
                <a:srgbClr val="B4E51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2673" y="6106398"/>
            <a:ext cx="2672374" cy="372066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</a:t>
            </a:r>
            <a:r>
              <a:rPr lang="en-US" err="1"/>
              <a:t>futuregencymru</a:t>
            </a:r>
            <a:r>
              <a:rPr lang="en-US"/>
              <a:t>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8603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B4E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236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640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222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tx1"/>
                </a:solidFill>
              </a:rPr>
              <a:t>cenedlaethaurdyfodol.cymru</a:t>
            </a:r>
            <a:r>
              <a:rPr lang="en-GB" sz="1650" b="1">
                <a:solidFill>
                  <a:schemeClr val="tx1"/>
                </a:solidFill>
              </a:rPr>
              <a:t>   </a:t>
            </a:r>
            <a:r>
              <a:rPr lang="en-US" sz="1650" b="1" err="1">
                <a:solidFill>
                  <a:schemeClr val="tx1"/>
                </a:solidFill>
              </a:rPr>
              <a:t>futuregenerations.wales</a:t>
            </a:r>
            <a:endParaRPr lang="en-US" sz="1650" b="1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tx1"/>
                </a:solidFill>
              </a:rPr>
              <a:t>@</a:t>
            </a:r>
            <a:r>
              <a:rPr lang="en-US" sz="1650" err="1">
                <a:solidFill>
                  <a:schemeClr val="tx1"/>
                </a:solidFill>
              </a:rPr>
              <a:t>futuregencymru</a:t>
            </a:r>
            <a:endParaRPr lang="en-GB" sz="1700">
              <a:solidFill>
                <a:schemeClr val="tx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2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e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047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351604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0996780-9977-4059-A828-D312E3877BDB}" type="datetime1">
              <a:rPr lang="en-GB" smtClean="0"/>
              <a:t>23/04/2019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4844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75759"/>
            <a:ext cx="10515600" cy="409549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text or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99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10517188" cy="49523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78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1455340"/>
            <a:ext cx="10517188" cy="48356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898068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 userDrawn="1"/>
        </p:nvSpPr>
        <p:spPr>
          <a:xfrm>
            <a:off x="706133" y="491120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530814" y="61146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21991"/>
            <a:ext cx="875840" cy="87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454703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91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36785"/>
            <a:ext cx="3932237" cy="3897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718870"/>
            <a:ext cx="3932237" cy="74762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E6CD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 heading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66509" y="718870"/>
            <a:ext cx="6214045" cy="491572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19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5070822" cy="491572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61954" y="718869"/>
            <a:ext cx="5070822" cy="241621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61954" y="3418187"/>
            <a:ext cx="5070822" cy="221641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3919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4" y="1609666"/>
            <a:ext cx="5139906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666"/>
            <a:ext cx="5181600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74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970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D229-8A7F-466F-8239-63D02B69BE6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A881-015D-4A7A-BFFC-FA6C01F3F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7" r:id="rId5"/>
    <p:sldLayoutId id="2147483656" r:id="rId6"/>
    <p:sldLayoutId id="2147483663" r:id="rId7"/>
    <p:sldLayoutId id="2147483652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zQRA9Jzf9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2luvJQTKz5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arys.wynne-morgan@futuregenerations.wales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5FChgA0b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@futuregencymru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zQRA9Jzf9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3194" y="899886"/>
            <a:ext cx="8876292" cy="4992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6483" y="217714"/>
            <a:ext cx="1010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Unloved heritage – Culture supporting young people to develop skills and access opportunities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luvJQTKz5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8350" y="885372"/>
            <a:ext cx="8773079" cy="4934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8350" y="333829"/>
            <a:ext cx="877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Andrew’s story – culture as a mechanism to supporting employment opportunities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56445"/>
            <a:ext cx="10515600" cy="4694412"/>
          </a:xfrm>
        </p:spPr>
        <p:txBody>
          <a:bodyPr>
            <a:normAutofit/>
          </a:bodyPr>
          <a:lstStyle/>
          <a:p>
            <a:r>
              <a:rPr lang="en-GB" dirty="0" smtClean="0"/>
              <a:t>The work of your organisation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92D050"/>
                </a:solidFill>
              </a:rPr>
              <a:t>How are you maximising your contribution to the cultural goal in your work?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92D050"/>
                </a:solidFill>
              </a:rPr>
              <a:t>How can you use culture as a mechanism to achieve your organisational well-being objectives?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92D050"/>
                </a:solidFill>
              </a:rPr>
              <a:t>Where can culture play a role in making a difference to the way you engage with and learn from your communities?</a:t>
            </a:r>
          </a:p>
          <a:p>
            <a:pPr marL="0" indent="0">
              <a:buNone/>
            </a:pPr>
            <a:endParaRPr lang="en-GB" dirty="0" smtClean="0">
              <a:solidFill>
                <a:srgbClr val="92D050"/>
              </a:solidFill>
            </a:endParaRPr>
          </a:p>
          <a:p>
            <a:r>
              <a:rPr lang="en-GB" dirty="0" smtClean="0"/>
              <a:t>You as individuals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C000"/>
                </a:solidFill>
              </a:rPr>
              <a:t>How can you utilise culture to support you in your work?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C000"/>
                </a:solidFill>
              </a:rPr>
              <a:t>Can culture play a role in your own well-being path?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 areas you can focus 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8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/>
              <a:t>Diolch</a:t>
            </a:r>
            <a:r>
              <a:rPr lang="en-GB" b="1" dirty="0" smtClean="0"/>
              <a:t> </a:t>
            </a:r>
            <a:r>
              <a:rPr lang="en-GB" b="1" dirty="0" err="1" smtClean="0"/>
              <a:t>yn</a:t>
            </a:r>
            <a:r>
              <a:rPr lang="en-GB" b="1" dirty="0" smtClean="0"/>
              <a:t> </a:t>
            </a:r>
            <a:r>
              <a:rPr lang="en-GB" b="1" dirty="0" err="1" smtClean="0"/>
              <a:t>fawr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err="1" smtClean="0">
                <a:hlinkClick r:id="rId2"/>
              </a:rPr>
              <a:t>carys.wynne-morgan@futuregenerations.wales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err="1" smtClean="0"/>
              <a:t>carys.wynne@arts.wales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13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grpSp>
        <p:nvGrpSpPr>
          <p:cNvPr id="3" name="Group 2"/>
          <p:cNvGrpSpPr/>
          <p:nvPr/>
        </p:nvGrpSpPr>
        <p:grpSpPr>
          <a:xfrm>
            <a:off x="827314" y="721843"/>
            <a:ext cx="10566400" cy="1876213"/>
            <a:chOff x="0" y="1202368"/>
            <a:chExt cx="8863330" cy="1321284"/>
          </a:xfrm>
        </p:grpSpPr>
        <p:sp>
          <p:nvSpPr>
            <p:cNvPr id="4" name="Rounded Rectangle 3"/>
            <p:cNvSpPr/>
            <p:nvPr/>
          </p:nvSpPr>
          <p:spPr>
            <a:xfrm>
              <a:off x="0" y="1202368"/>
              <a:ext cx="8863330" cy="13212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8699" y="1241067"/>
              <a:ext cx="8785932" cy="1243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 Wales of Vibrant Culture and Thriving Welsh Language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314" y="2768358"/>
            <a:ext cx="10566400" cy="2601928"/>
            <a:chOff x="1400561" y="2761484"/>
            <a:chExt cx="7462768" cy="1321284"/>
          </a:xfrm>
        </p:grpSpPr>
        <p:sp>
          <p:nvSpPr>
            <p:cNvPr id="7" name="Rounded Rectangle 6"/>
            <p:cNvSpPr/>
            <p:nvPr/>
          </p:nvSpPr>
          <p:spPr>
            <a:xfrm>
              <a:off x="1400561" y="2761484"/>
              <a:ext cx="7462768" cy="1321284"/>
            </a:xfrm>
            <a:prstGeom prst="roundRect">
              <a:avLst>
                <a:gd name="adj" fmla="val 16670"/>
              </a:avLst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65072" y="2825995"/>
              <a:ext cx="7333746" cy="1192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A society that promotes and protects culture, heritage and the Welsh Language and which encourages people to participate in the arts and sport and recreation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5759"/>
            <a:ext cx="3022600" cy="4055784"/>
          </a:xfrm>
        </p:spPr>
        <p:txBody>
          <a:bodyPr/>
          <a:lstStyle/>
          <a:p>
            <a:r>
              <a:rPr lang="en-GB" dirty="0" smtClean="0"/>
              <a:t>Archives</a:t>
            </a:r>
          </a:p>
          <a:p>
            <a:r>
              <a:rPr lang="en-GB" dirty="0" smtClean="0"/>
              <a:t>Arts</a:t>
            </a:r>
          </a:p>
          <a:p>
            <a:r>
              <a:rPr lang="en-GB" dirty="0" smtClean="0"/>
              <a:t>Heritage</a:t>
            </a:r>
          </a:p>
          <a:p>
            <a:r>
              <a:rPr lang="en-GB" dirty="0" smtClean="0"/>
              <a:t>Language</a:t>
            </a:r>
          </a:p>
          <a:p>
            <a:r>
              <a:rPr lang="en-GB" dirty="0" smtClean="0"/>
              <a:t>Libraries</a:t>
            </a:r>
          </a:p>
          <a:p>
            <a:r>
              <a:rPr lang="en-GB" dirty="0" smtClean="0"/>
              <a:t>Museums</a:t>
            </a:r>
          </a:p>
          <a:p>
            <a:r>
              <a:rPr lang="en-GB" dirty="0" smtClean="0"/>
              <a:t>Play</a:t>
            </a:r>
          </a:p>
          <a:p>
            <a:r>
              <a:rPr lang="en-GB" dirty="0" smtClean="0"/>
              <a:t>Sport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is..?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499" y="70631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645" y="2362654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897" y="5824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362" y="2476500"/>
            <a:ext cx="22479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49" y="388098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142" y="4836886"/>
            <a:ext cx="3371504" cy="10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872" y="3329896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399" y="388098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Image result for cardiff story museum community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7872" y="1179285"/>
            <a:ext cx="2395537" cy="134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347" y="2090284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as part of a bigger whole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023" y="1112727"/>
            <a:ext cx="4758863" cy="43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761" y="4528911"/>
            <a:ext cx="1205929" cy="12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449" y="4528911"/>
            <a:ext cx="1180147" cy="120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890" y="4569279"/>
            <a:ext cx="1166369" cy="11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63" y="4528911"/>
            <a:ext cx="1188580" cy="12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996" y="1785254"/>
            <a:ext cx="5196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Economic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Culture</a:t>
            </a:r>
            <a:endParaRPr lang="en-GB" sz="32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534" y="4526643"/>
            <a:ext cx="1189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i="1" dirty="0"/>
              <a:t>Art of the Possible </a:t>
            </a:r>
            <a:r>
              <a:rPr lang="en-GB" dirty="0"/>
              <a:t>will help public bodies to make The Act real. </a:t>
            </a:r>
          </a:p>
          <a:p>
            <a:pPr>
              <a:lnSpc>
                <a:spcPct val="120000"/>
              </a:lnSpc>
            </a:pPr>
            <a:endParaRPr lang="en-GB" sz="800" dirty="0"/>
          </a:p>
          <a:p>
            <a:pPr>
              <a:lnSpc>
                <a:spcPct val="120000"/>
              </a:lnSpc>
            </a:pPr>
            <a:r>
              <a:rPr lang="en-GB" dirty="0" smtClean="0"/>
              <a:t>Shining </a:t>
            </a:r>
            <a:r>
              <a:rPr lang="en-GB" dirty="0"/>
              <a:t>a light on great work that is improving well-being in communities across Wales; building on what already works. 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smtClean="0"/>
              <a:t>Creating </a:t>
            </a:r>
            <a:r>
              <a:rPr lang="en-GB" dirty="0"/>
              <a:t>a community of citizens and doers with expertise who can challenge business as usual – to create public services that meet the needs of current and future generations.</a:t>
            </a:r>
          </a:p>
          <a:p>
            <a:pPr>
              <a:lnSpc>
                <a:spcPct val="120000"/>
              </a:lnSpc>
            </a:pPr>
            <a:endParaRPr lang="en-GB" sz="800" dirty="0"/>
          </a:p>
          <a:p>
            <a:pPr>
              <a:lnSpc>
                <a:spcPct val="120000"/>
              </a:lnSpc>
            </a:pPr>
            <a:r>
              <a:rPr lang="en-GB" dirty="0"/>
              <a:t>We are learning from the past and the present, to build a better future.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Art of the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8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7 people on secondment considering the 7 goals of the 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88633878"/>
              </p:ext>
            </p:extLst>
          </p:nvPr>
        </p:nvGraphicFramePr>
        <p:xfrm>
          <a:off x="838200" y="719138"/>
          <a:ext cx="10517188" cy="495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06140260"/>
              </p:ext>
            </p:extLst>
          </p:nvPr>
        </p:nvGraphicFramePr>
        <p:xfrm>
          <a:off x="1045028" y="580572"/>
          <a:ext cx="10261600" cy="5359491"/>
        </p:xfrm>
        <a:graphic>
          <a:graphicData uri="http://schemas.openxmlformats.org/drawingml/2006/table">
            <a:tbl>
              <a:tblPr/>
              <a:tblGrid>
                <a:gridCol w="10261600"/>
              </a:tblGrid>
              <a:tr h="601528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2400" b="1" u="sng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GB" sz="2400" b="1" u="sng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Wales of vibrant culture and thriving Welsh language – Simple Changes</a:t>
                      </a:r>
                      <a:endParaRPr lang="en-GB" sz="2400" b="1" u="sng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B072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72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Ensure that all of your access points have bilingual greetings.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7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Use the </a:t>
                      </a:r>
                      <a:r>
                        <a:rPr lang="en-GB" sz="1800" b="0" i="0" dirty="0" smtClean="0">
                          <a:effectLst/>
                          <a:latin typeface="+mn-lt"/>
                        </a:rPr>
                        <a:t>Iaith </a:t>
                      </a:r>
                      <a:r>
                        <a:rPr lang="en-GB" sz="1800" b="0" i="0" dirty="0" err="1" smtClean="0">
                          <a:effectLst/>
                          <a:latin typeface="+mn-lt"/>
                        </a:rPr>
                        <a:t>Gwaith</a:t>
                      </a:r>
                      <a:r>
                        <a:rPr lang="en-GB" sz="1800" b="0" i="0" dirty="0" smtClean="0">
                          <a:effectLst/>
                          <a:latin typeface="+mn-lt"/>
                        </a:rPr>
                        <a:t> logo on </a:t>
                      </a:r>
                      <a:r>
                        <a:rPr lang="en-GB" sz="1800" b="0" i="0" dirty="0">
                          <a:effectLst/>
                          <a:latin typeface="+mn-lt"/>
                        </a:rPr>
                        <a:t>lanyards and email signatures of all staff who are Welsh speakers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82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2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78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Encourage your staff to sign up for and use their free library card, providing accessible information on what the library offer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2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C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2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Engage in National Play Day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482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2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Promote opportunities for older people to engage in culture, through the </a:t>
                      </a:r>
                      <a:r>
                        <a:rPr lang="en-GB" sz="1800" b="0" i="0" dirty="0" err="1">
                          <a:effectLst/>
                          <a:latin typeface="+mn-lt"/>
                        </a:rPr>
                        <a:t>Gwanwyn</a:t>
                      </a:r>
                      <a:r>
                        <a:rPr lang="en-GB" sz="1800" b="0" i="0" dirty="0">
                          <a:effectLst/>
                          <a:latin typeface="+mn-lt"/>
                        </a:rPr>
                        <a:t> Festival.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80B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Ensure that arts venues you work with are signed up to the National Access Scheme (</a:t>
                      </a:r>
                      <a:r>
                        <a:rPr lang="en-GB" sz="1800" b="0" i="0" dirty="0" err="1">
                          <a:effectLst/>
                          <a:latin typeface="+mn-lt"/>
                        </a:rPr>
                        <a:t>Hynt</a:t>
                      </a:r>
                      <a:r>
                        <a:rPr lang="en-GB" sz="1800" b="0" i="0" dirty="0">
                          <a:effectLst/>
                          <a:latin typeface="+mn-lt"/>
                        </a:rPr>
                        <a:t>)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302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Consider the opportunities to support and develop local clubs involved in sport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820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B7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Give free access to Park Run on any publicly-owned land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B7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7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Support and promote the Night Out Scheme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80B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0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effectLst/>
                          <a:latin typeface="+mn-lt"/>
                        </a:rPr>
                        <a:t>Ensure continued free access to museums, libraries and green spaces 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30B7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30B7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5FChgA0bc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7544" y="820513"/>
            <a:ext cx="8759369" cy="4927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4200" y="246743"/>
            <a:ext cx="818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Swansea High Street and Coastal Housing – culture supporting regeneration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GCW Colour Palette">
      <a:dk1>
        <a:sysClr val="windowText" lastClr="000000"/>
      </a:dk1>
      <a:lt1>
        <a:sysClr val="window" lastClr="FFFFFF"/>
      </a:lt1>
      <a:dk2>
        <a:srgbClr val="08294D"/>
      </a:dk2>
      <a:lt2>
        <a:srgbClr val="FFFFFF"/>
      </a:lt2>
      <a:accent1>
        <a:srgbClr val="0E6CDD"/>
      </a:accent1>
      <a:accent2>
        <a:srgbClr val="B4E51A"/>
      </a:accent2>
      <a:accent3>
        <a:srgbClr val="41D9F2"/>
      </a:accent3>
      <a:accent4>
        <a:srgbClr val="FFDD17"/>
      </a:accent4>
      <a:accent5>
        <a:srgbClr val="02E2B5"/>
      </a:accent5>
      <a:accent6>
        <a:srgbClr val="FFFFFF"/>
      </a:accent6>
      <a:hlink>
        <a:srgbClr val="0E6CDD"/>
      </a:hlink>
      <a:folHlink>
        <a:srgbClr val="0E6C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db166e-c3a8-4b62-b764-d4a29ea6796f">
      <UserInfo>
        <DisplayName>Helen Verity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AE904A5386D4CAD761DE6136B26F5" ma:contentTypeVersion="10" ma:contentTypeDescription="Create a new document." ma:contentTypeScope="" ma:versionID="2f8df79e23b57fc80806f5be32fe4336">
  <xsd:schema xmlns:xsd="http://www.w3.org/2001/XMLSchema" xmlns:xs="http://www.w3.org/2001/XMLSchema" xmlns:p="http://schemas.microsoft.com/office/2006/metadata/properties" xmlns:ns2="c2db166e-c3a8-4b62-b764-d4a29ea6796f" xmlns:ns3="4adb4db6-3168-4503-b838-7f5d2572ecb4" targetNamespace="http://schemas.microsoft.com/office/2006/metadata/properties" ma:root="true" ma:fieldsID="c1b00cfc18bdf03d3e36574b03847b37" ns2:_="" ns3:_="">
    <xsd:import namespace="c2db166e-c3a8-4b62-b764-d4a29ea6796f"/>
    <xsd:import namespace="4adb4db6-3168-4503-b838-7f5d2572ec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b166e-c3a8-4b62-b764-d4a29ea679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b4db6-3168-4503-b838-7f5d2572e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2D19D-C991-429F-874B-1E7E1A395D3D}">
  <ds:schemaRefs>
    <ds:schemaRef ds:uri="http://purl.org/dc/elements/1.1/"/>
    <ds:schemaRef ds:uri="http://schemas.microsoft.com/office/2006/metadata/properties"/>
    <ds:schemaRef ds:uri="4adb4db6-3168-4503-b838-7f5d2572ecb4"/>
    <ds:schemaRef ds:uri="c2db166e-c3a8-4b62-b764-d4a29ea6796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2881D3-AB3D-4CD0-B9CE-0857B21F5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b166e-c3a8-4b62-b764-d4a29ea6796f"/>
    <ds:schemaRef ds:uri="4adb4db6-3168-4503-b838-7f5d2572e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43F84-9B56-4459-8182-027DAEF71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385</Words>
  <Application>Microsoft Office PowerPoint</Application>
  <PresentationFormat>Widescreen</PresentationFormat>
  <Paragraphs>53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Culture is..?</vt:lpstr>
      <vt:lpstr>Culture as part of a bigger whole</vt:lpstr>
      <vt:lpstr>The Art of the Possible</vt:lpstr>
      <vt:lpstr>7 people on secondment considering the 7 goals of the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areas you can focus on…</vt:lpstr>
      <vt:lpstr>Diolch yn fawr  carys.wynne-morgan@futuregenerations.wales carys.wynne@arts.wales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Carys Wynne-Morgan</dc:creator>
  <cp:lastModifiedBy>Standard User</cp:lastModifiedBy>
  <cp:revision>27</cp:revision>
  <dcterms:modified xsi:type="dcterms:W3CDTF">2019-04-23T07:15:08Z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0x01010037AAE904A5386D4CAD761DE6136B26F5</vt:lpwstr>
  </property>
</Properties>
</file>