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458" r:id="rId3"/>
    <p:sldId id="306" r:id="rId4"/>
    <p:sldId id="311" r:id="rId5"/>
    <p:sldId id="459" r:id="rId6"/>
    <p:sldId id="301" r:id="rId7"/>
    <p:sldId id="460" r:id="rId8"/>
    <p:sldId id="462" r:id="rId9"/>
    <p:sldId id="461" r:id="rId10"/>
    <p:sldId id="4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4ADB3-C321-4660-8E5A-22E4DE445692}" type="datetimeFigureOut">
              <a:rPr lang="en-GB" smtClean="0"/>
              <a:t>17/04/2019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D3643-0C8E-48A0-BAF3-F090F38E5B84}" type="slidenum">
              <a:rPr lang="en-GB" smtClean="0"/>
              <a:t>‹#›</a:t>
            </a:fld>
            <a:endParaRPr lang="en-GB"/>
          </a:p>
        </p:txBody>
      </p:sp>
    </p:spTree>
    <p:extLst>
      <p:ext uri="{BB962C8B-B14F-4D97-AF65-F5344CB8AC3E}">
        <p14:creationId xmlns:p14="http://schemas.microsoft.com/office/powerpoint/2010/main" val="260355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What I hope to do this afternoon is focus on some practical examples of how recent construction projects here in Wales are embedding the spirit of the Well-being of Future Generations Act. How they are making places, how they are focusing on communities, not just buildings. How they are improving health, designing out crime, encouraging us to socialise, connecting communities, enhancing our natural environments, providing secure jobs and using resources efficiently.</a:t>
            </a:r>
            <a:endParaRPr lang="en-GB" dirty="0"/>
          </a:p>
          <a:p>
            <a:endParaRPr lang="en-US" dirty="0"/>
          </a:p>
        </p:txBody>
      </p:sp>
      <p:sp>
        <p:nvSpPr>
          <p:cNvPr id="4" name="Slide Number Placeholder 3"/>
          <p:cNvSpPr>
            <a:spLocks noGrp="1"/>
          </p:cNvSpPr>
          <p:nvPr>
            <p:ph type="sldNum" sz="quarter" idx="5"/>
          </p:nvPr>
        </p:nvSpPr>
        <p:spPr/>
        <p:txBody>
          <a:bodyPr/>
          <a:lstStyle/>
          <a:p>
            <a:fld id="{B8267797-EFBB-B943-AD22-9ABF16185B84}" type="slidenum">
              <a:rPr lang="en-US" smtClean="0"/>
              <a:t>1</a:t>
            </a:fld>
            <a:endParaRPr lang="en-US"/>
          </a:p>
        </p:txBody>
      </p:sp>
    </p:spTree>
    <p:extLst>
      <p:ext uri="{BB962C8B-B14F-4D97-AF65-F5344CB8AC3E}">
        <p14:creationId xmlns:p14="http://schemas.microsoft.com/office/powerpoint/2010/main" val="363817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58BE0-9DE1-4259-B5FF-258855CCC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3B705E8-D4E4-4411-BF6F-CCB85B936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DAB873B-8AB6-43D5-A957-FD064E4A1042}"/>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070D3FE1-19C1-4B0F-8109-A2746CEE5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99C471D-95A1-4290-9A62-A905C6F83151}"/>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13652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97535-2F8E-4034-AD22-167175F88C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A69FB6F-2F6B-48DB-BA8D-DF99D53C07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176F20D-CCE0-4FE4-8698-DB3ED5B81D68}"/>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F9D7ED13-9660-487F-9CD4-E10B5FEE2A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05A2628-02DC-401B-A631-D91F990FF670}"/>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6991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B16B026-F049-4DF7-8E92-EC929DC6F0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F6BBA73-A77C-414A-B87D-2453FEFF0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93B194D-2072-4D37-BE8D-1D2839461561}"/>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423EFF08-3694-47E5-B380-A17071602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5AFAB3D-CFCC-4D3E-B637-142FAD14043F}"/>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226709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Pag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EE5F2754-AE0E-4FE9-9B0C-3DCD4F98FB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3454" y="5931126"/>
            <a:ext cx="1977546" cy="790349"/>
          </a:xfrm>
          <a:prstGeom prst="rect">
            <a:avLst/>
          </a:prstGeom>
        </p:spPr>
      </p:pic>
      <p:sp>
        <p:nvSpPr>
          <p:cNvPr id="16" name="TextBox 15">
            <a:extLst>
              <a:ext uri="{FF2B5EF4-FFF2-40B4-BE49-F238E27FC236}">
                <a16:creationId xmlns="" xmlns:a16="http://schemas.microsoft.com/office/drawing/2014/main" id="{2A24A669-5E59-4609-9421-29D1F4904E0D}"/>
              </a:ext>
            </a:extLst>
          </p:cNvPr>
          <p:cNvSpPr txBox="1"/>
          <p:nvPr userDrawn="1"/>
        </p:nvSpPr>
        <p:spPr>
          <a:xfrm>
            <a:off x="2507133" y="6172411"/>
            <a:ext cx="69135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err="1">
                <a:solidFill>
                  <a:schemeClr val="bg1">
                    <a:lumMod val="50000"/>
                  </a:schemeClr>
                </a:solidFill>
                <a:latin typeface="+mn-lt"/>
                <a:cs typeface="Arial" panose="020B0604020202020204" pitchFamily="34" charset="0"/>
              </a:rPr>
              <a:t>cenedlaethaurdyfodol.cymru</a:t>
            </a:r>
            <a:r>
              <a:rPr lang="en-GB" sz="1600">
                <a:solidFill>
                  <a:schemeClr val="bg1">
                    <a:lumMod val="50000"/>
                  </a:schemeClr>
                </a:solidFill>
                <a:latin typeface="+mn-lt"/>
                <a:cs typeface="Arial" panose="020B0604020202020204" pitchFamily="34" charset="0"/>
              </a:rPr>
              <a:t> | </a:t>
            </a:r>
            <a:r>
              <a:rPr lang="en-GB" sz="1600" err="1">
                <a:solidFill>
                  <a:schemeClr val="bg1">
                    <a:lumMod val="50000"/>
                  </a:schemeClr>
                </a:solidFill>
                <a:latin typeface="+mn-lt"/>
                <a:cs typeface="Arial" panose="020B0604020202020204" pitchFamily="34" charset="0"/>
              </a:rPr>
              <a:t>futuregenerations.wales</a:t>
            </a:r>
            <a:r>
              <a:rPr lang="en-GB" sz="1600">
                <a:solidFill>
                  <a:schemeClr val="bg1">
                    <a:lumMod val="50000"/>
                  </a:schemeClr>
                </a:solidFill>
                <a:latin typeface="+mn-lt"/>
                <a:cs typeface="Arial" panose="020B0604020202020204" pitchFamily="34" charset="0"/>
              </a:rPr>
              <a:t> | @</a:t>
            </a:r>
            <a:r>
              <a:rPr lang="en-GB" sz="1600" err="1">
                <a:solidFill>
                  <a:schemeClr val="bg1">
                    <a:lumMod val="50000"/>
                  </a:schemeClr>
                </a:solidFill>
                <a:latin typeface="+mn-lt"/>
                <a:cs typeface="Arial" panose="020B0604020202020204" pitchFamily="34" charset="0"/>
              </a:rPr>
              <a:t>futuregencymru</a:t>
            </a:r>
            <a:endParaRPr lang="en-GB" sz="1600">
              <a:solidFill>
                <a:schemeClr val="bg1">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1656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C4E94170-D4D6-4F65-959D-F64E3A2ADF3E}"/>
              </a:ext>
            </a:extLst>
          </p:cNvPr>
          <p:cNvGrpSpPr/>
          <p:nvPr userDrawn="1"/>
        </p:nvGrpSpPr>
        <p:grpSpPr>
          <a:xfrm>
            <a:off x="4276417" y="4881234"/>
            <a:ext cx="3389927" cy="451824"/>
            <a:chOff x="4679586" y="878988"/>
            <a:chExt cx="1429275" cy="190500"/>
          </a:xfrm>
        </p:grpSpPr>
        <p:sp>
          <p:nvSpPr>
            <p:cNvPr id="6" name="Oval 5">
              <a:extLst>
                <a:ext uri="{FF2B5EF4-FFF2-40B4-BE49-F238E27FC236}">
                  <a16:creationId xmlns="" xmlns:a16="http://schemas.microsoft.com/office/drawing/2014/main" id="{A0A6E467-A5D6-4B44-83BB-7EB5AEA3C2E4}"/>
                </a:ext>
              </a:extLst>
            </p:cNvPr>
            <p:cNvSpPr/>
            <p:nvPr/>
          </p:nvSpPr>
          <p:spPr>
            <a:xfrm>
              <a:off x="4679586" y="878988"/>
              <a:ext cx="190500" cy="190500"/>
            </a:xfrm>
            <a:prstGeom prst="ellipse">
              <a:avLst/>
            </a:prstGeom>
            <a:solidFill>
              <a:srgbClr val="3BD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B2EE0762-C9C1-4D6C-9F74-A2006709F9CF}"/>
                </a:ext>
              </a:extLst>
            </p:cNvPr>
            <p:cNvSpPr/>
            <p:nvPr/>
          </p:nvSpPr>
          <p:spPr>
            <a:xfrm>
              <a:off x="4985040" y="878988"/>
              <a:ext cx="190500" cy="190500"/>
            </a:xfrm>
            <a:prstGeom prst="ellipse">
              <a:avLst/>
            </a:prstGeom>
            <a:solidFill>
              <a:srgbClr val="0C7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672B4535-B76F-49D9-B88C-986F8DA5BC95}"/>
                </a:ext>
              </a:extLst>
            </p:cNvPr>
            <p:cNvSpPr/>
            <p:nvPr/>
          </p:nvSpPr>
          <p:spPr>
            <a:xfrm>
              <a:off x="5295826" y="878988"/>
              <a:ext cx="190500" cy="190500"/>
            </a:xfrm>
            <a:prstGeom prst="ellipse">
              <a:avLst/>
            </a:prstGeom>
            <a:solidFill>
              <a:srgbClr val="B7E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B5720738-FFF2-4D0D-A99C-B4CF256507BD}"/>
                </a:ext>
              </a:extLst>
            </p:cNvPr>
            <p:cNvSpPr/>
            <p:nvPr/>
          </p:nvSpPr>
          <p:spPr>
            <a:xfrm>
              <a:off x="5607094" y="878988"/>
              <a:ext cx="190500" cy="190500"/>
            </a:xfrm>
            <a:prstGeom prst="ellipse">
              <a:avLst/>
            </a:prstGeom>
            <a:solidFill>
              <a:srgbClr val="F3D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483F78E4-F852-4E74-9F25-E267EADE395B}"/>
                </a:ext>
              </a:extLst>
            </p:cNvPr>
            <p:cNvSpPr/>
            <p:nvPr/>
          </p:nvSpPr>
          <p:spPr>
            <a:xfrm>
              <a:off x="5918361" y="878988"/>
              <a:ext cx="190500" cy="190500"/>
            </a:xfrm>
            <a:prstGeom prst="ellipse">
              <a:avLst/>
            </a:prstGeom>
            <a:solidFill>
              <a:srgbClr val="08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 xmlns:a16="http://schemas.microsoft.com/office/drawing/2014/main" id="{EE5F2754-AE0E-4FE9-9B0C-3DCD4F98FB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3454" y="5931126"/>
            <a:ext cx="1977546" cy="790349"/>
          </a:xfrm>
          <a:prstGeom prst="rect">
            <a:avLst/>
          </a:prstGeom>
        </p:spPr>
      </p:pic>
      <p:sp>
        <p:nvSpPr>
          <p:cNvPr id="14" name="Text Placeholder 13">
            <a:extLst>
              <a:ext uri="{FF2B5EF4-FFF2-40B4-BE49-F238E27FC236}">
                <a16:creationId xmlns="" xmlns:a16="http://schemas.microsoft.com/office/drawing/2014/main" id="{AC866CB8-ACDB-4149-8E14-44A971F8DCFE}"/>
              </a:ext>
            </a:extLst>
          </p:cNvPr>
          <p:cNvSpPr>
            <a:spLocks noGrp="1"/>
          </p:cNvSpPr>
          <p:nvPr>
            <p:ph type="body" sz="quarter" idx="12" hasCustomPrompt="1"/>
          </p:nvPr>
        </p:nvSpPr>
        <p:spPr>
          <a:xfrm>
            <a:off x="2514600" y="1123950"/>
            <a:ext cx="6913563" cy="1262063"/>
          </a:xfrm>
        </p:spPr>
        <p:txBody>
          <a:bodyPr>
            <a:normAutofit/>
          </a:bodyPr>
          <a:lstStyle>
            <a:lvl1pPr marL="0" indent="0" algn="ctr">
              <a:buNone/>
              <a:defRPr sz="8000" b="1">
                <a:solidFill>
                  <a:srgbClr val="FF5969"/>
                </a:solidFill>
                <a:latin typeface="+mn-lt"/>
                <a:cs typeface="Arial" panose="020B0604020202020204" pitchFamily="34" charset="0"/>
              </a:defRPr>
            </a:lvl1pPr>
          </a:lstStyle>
          <a:p>
            <a:pPr lvl="0"/>
            <a:r>
              <a:rPr lang="en-GB"/>
              <a:t>TITLE</a:t>
            </a:r>
          </a:p>
        </p:txBody>
      </p:sp>
      <p:sp>
        <p:nvSpPr>
          <p:cNvPr id="16" name="TextBox 15">
            <a:extLst>
              <a:ext uri="{FF2B5EF4-FFF2-40B4-BE49-F238E27FC236}">
                <a16:creationId xmlns="" xmlns:a16="http://schemas.microsoft.com/office/drawing/2014/main" id="{2A24A669-5E59-4609-9421-29D1F4904E0D}"/>
              </a:ext>
            </a:extLst>
          </p:cNvPr>
          <p:cNvSpPr txBox="1"/>
          <p:nvPr userDrawn="1"/>
        </p:nvSpPr>
        <p:spPr>
          <a:xfrm>
            <a:off x="2507133" y="6172411"/>
            <a:ext cx="69135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err="1">
                <a:solidFill>
                  <a:schemeClr val="bg1">
                    <a:lumMod val="50000"/>
                  </a:schemeClr>
                </a:solidFill>
                <a:latin typeface="+mn-lt"/>
                <a:cs typeface="Arial" panose="020B0604020202020204" pitchFamily="34" charset="0"/>
              </a:rPr>
              <a:t>cenedlaethaurdyfodol.cymru</a:t>
            </a:r>
            <a:r>
              <a:rPr lang="en-GB" sz="1600">
                <a:solidFill>
                  <a:schemeClr val="bg1">
                    <a:lumMod val="50000"/>
                  </a:schemeClr>
                </a:solidFill>
                <a:latin typeface="+mn-lt"/>
                <a:cs typeface="Arial" panose="020B0604020202020204" pitchFamily="34" charset="0"/>
              </a:rPr>
              <a:t> | </a:t>
            </a:r>
            <a:r>
              <a:rPr lang="en-GB" sz="1600" err="1">
                <a:solidFill>
                  <a:schemeClr val="bg1">
                    <a:lumMod val="50000"/>
                  </a:schemeClr>
                </a:solidFill>
                <a:latin typeface="+mn-lt"/>
                <a:cs typeface="Arial" panose="020B0604020202020204" pitchFamily="34" charset="0"/>
              </a:rPr>
              <a:t>futuregenerations.wales</a:t>
            </a:r>
            <a:r>
              <a:rPr lang="en-GB" sz="1600">
                <a:solidFill>
                  <a:schemeClr val="bg1">
                    <a:lumMod val="50000"/>
                  </a:schemeClr>
                </a:solidFill>
                <a:latin typeface="+mn-lt"/>
                <a:cs typeface="Arial" panose="020B0604020202020204" pitchFamily="34" charset="0"/>
              </a:rPr>
              <a:t> | @</a:t>
            </a:r>
            <a:r>
              <a:rPr lang="en-GB" sz="1600" err="1">
                <a:solidFill>
                  <a:schemeClr val="bg1">
                    <a:lumMod val="50000"/>
                  </a:schemeClr>
                </a:solidFill>
                <a:latin typeface="+mn-lt"/>
                <a:cs typeface="Arial" panose="020B0604020202020204" pitchFamily="34" charset="0"/>
              </a:rPr>
              <a:t>futuregencymru</a:t>
            </a:r>
            <a:endParaRPr lang="en-GB" sz="1600">
              <a:solidFill>
                <a:schemeClr val="bg1">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8445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8DBC8D-6D67-4243-8466-CCC180B826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42B16DA-77A1-4EB9-B81F-9B345DB292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21E0EC9-DDEA-48AB-B157-DE8CABD61B63}"/>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A4A3B7D2-8A42-4FAC-B43E-B30501AB9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1D36969-7B84-4C03-8FC9-53DDA5C7CD9B}"/>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63487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7E47E9-D441-464E-928E-1B2D54065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894C774-E2A9-48A9-B919-F82ECFDCB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D12C72A-A8B5-46AF-9352-B4093CDA82A1}"/>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DFB3FECB-E01C-49A0-8FAA-DF3AC235A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B20ECC0-7852-4F9E-B8F6-350D49630BFA}"/>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34257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4A9FF1-5442-4258-A9DE-75B1B3FA92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6BA8425-4B46-435C-9FAC-5F1FD89607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1ED3FFDF-94FE-4BC1-AA91-E88AB0A22F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EA73BCC-4D86-4C3D-990C-4AA63B3C5914}"/>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6" name="Footer Placeholder 5">
            <a:extLst>
              <a:ext uri="{FF2B5EF4-FFF2-40B4-BE49-F238E27FC236}">
                <a16:creationId xmlns="" xmlns:a16="http://schemas.microsoft.com/office/drawing/2014/main" id="{57257E5C-7CCC-45DC-982A-D110C398E6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722328C-AF6F-444D-A31D-EA9F90D39AB6}"/>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0595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328E9-98B5-44E5-8AB2-1153B7D269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EBC2F50-B13C-4DC5-AA1C-11F1E20CB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6BA3B3D-3D01-4D71-9962-7DB3F40054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0A02F38-16EC-435E-BB8F-9F8AF07F3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A0BCF0D-73A5-4B61-9D8D-D3394BF9BE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D45EF5AD-0661-4FBB-88AA-78C90FED2358}"/>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8" name="Footer Placeholder 7">
            <a:extLst>
              <a:ext uri="{FF2B5EF4-FFF2-40B4-BE49-F238E27FC236}">
                <a16:creationId xmlns="" xmlns:a16="http://schemas.microsoft.com/office/drawing/2014/main" id="{E35DA3FD-1637-4A46-B0AD-DFEC2276C0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4EDE4DE2-FCB2-4706-A7AF-043F8C447DED}"/>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7366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B3D3F-F8E6-43CC-A797-C554EAE3E9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673FA5E0-7D86-4E5F-81F8-6F7EC2695768}"/>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4" name="Footer Placeholder 3">
            <a:extLst>
              <a:ext uri="{FF2B5EF4-FFF2-40B4-BE49-F238E27FC236}">
                <a16:creationId xmlns="" xmlns:a16="http://schemas.microsoft.com/office/drawing/2014/main" id="{25E4EA89-ACD8-47C0-B425-1FF900FCCA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0A396DB-2E95-407F-9112-77D648CA0F7A}"/>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39846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DF69D9D-02D4-46A9-9C35-0220DB789CBB}"/>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3" name="Footer Placeholder 2">
            <a:extLst>
              <a:ext uri="{FF2B5EF4-FFF2-40B4-BE49-F238E27FC236}">
                <a16:creationId xmlns="" xmlns:a16="http://schemas.microsoft.com/office/drawing/2014/main" id="{0046C483-0912-41FB-B8F6-9C67364398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3311BBD-2D63-4FF3-83BF-0DE416640F83}"/>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28395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C7CC9-C2F1-40F6-9772-AF40C1152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60E8075-6D54-4741-9A92-EF764B11B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873FC6D-A197-477F-9D96-36AE3BE1B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FCC7C83-6D7E-4123-918C-3DCB5A92559F}"/>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6" name="Footer Placeholder 5">
            <a:extLst>
              <a:ext uri="{FF2B5EF4-FFF2-40B4-BE49-F238E27FC236}">
                <a16:creationId xmlns="" xmlns:a16="http://schemas.microsoft.com/office/drawing/2014/main" id="{BD43EA64-714B-4870-B7DA-852AC9C14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CB57662-D6EB-464A-989F-12824AD0A72B}"/>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269398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48D4E1-9725-45C8-97CC-11AC4673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91A3AE0F-E1D6-4168-B69D-AD9D330A1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E66F5C5-5000-4C9E-A956-0C558B1F5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76BA658-7E7D-4197-B71E-D91C23981E6B}"/>
              </a:ext>
            </a:extLst>
          </p:cNvPr>
          <p:cNvSpPr>
            <a:spLocks noGrp="1"/>
          </p:cNvSpPr>
          <p:nvPr>
            <p:ph type="dt" sz="half" idx="10"/>
          </p:nvPr>
        </p:nvSpPr>
        <p:spPr/>
        <p:txBody>
          <a:bodyPr/>
          <a:lstStyle/>
          <a:p>
            <a:fld id="{1E0BC33D-235E-4311-BF6B-78CDEA031315}" type="datetimeFigureOut">
              <a:rPr lang="en-GB" smtClean="0"/>
              <a:t>17/04/2019</a:t>
            </a:fld>
            <a:endParaRPr lang="en-GB"/>
          </a:p>
        </p:txBody>
      </p:sp>
      <p:sp>
        <p:nvSpPr>
          <p:cNvPr id="6" name="Footer Placeholder 5">
            <a:extLst>
              <a:ext uri="{FF2B5EF4-FFF2-40B4-BE49-F238E27FC236}">
                <a16:creationId xmlns="" xmlns:a16="http://schemas.microsoft.com/office/drawing/2014/main" id="{B224912E-95D4-40CD-B08D-DCAF551DA6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80D2521-150A-48C8-997E-62831EA7B4CB}"/>
              </a:ext>
            </a:extLst>
          </p:cNvPr>
          <p:cNvSpPr>
            <a:spLocks noGrp="1"/>
          </p:cNvSpPr>
          <p:nvPr>
            <p:ph type="sldNum" sz="quarter" idx="12"/>
          </p:nvPr>
        </p:nvSpPr>
        <p:spPr/>
        <p:txBody>
          <a:bodyPr/>
          <a:lstStyle/>
          <a:p>
            <a:fld id="{44C665E6-8327-4827-B117-A75885150013}" type="slidenum">
              <a:rPr lang="en-GB" smtClean="0"/>
              <a:t>‹#›</a:t>
            </a:fld>
            <a:endParaRPr lang="en-GB"/>
          </a:p>
        </p:txBody>
      </p:sp>
    </p:spTree>
    <p:extLst>
      <p:ext uri="{BB962C8B-B14F-4D97-AF65-F5344CB8AC3E}">
        <p14:creationId xmlns:p14="http://schemas.microsoft.com/office/powerpoint/2010/main" val="155822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1172345-C633-438B-8236-4A0AF13E0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2EE7D1E-86F2-44B4-8927-4803FE90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36F2777-A97A-4977-9532-29E310B31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C33D-235E-4311-BF6B-78CDEA031315}" type="datetimeFigureOut">
              <a:rPr lang="en-GB" smtClean="0"/>
              <a:t>17/04/2019</a:t>
            </a:fld>
            <a:endParaRPr lang="en-GB"/>
          </a:p>
        </p:txBody>
      </p:sp>
      <p:sp>
        <p:nvSpPr>
          <p:cNvPr id="5" name="Footer Placeholder 4">
            <a:extLst>
              <a:ext uri="{FF2B5EF4-FFF2-40B4-BE49-F238E27FC236}">
                <a16:creationId xmlns="" xmlns:a16="http://schemas.microsoft.com/office/drawing/2014/main" id="{284C9145-4F11-4132-AF7A-8BD372193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831C47E-3425-439F-A813-30E0E9E4E0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665E6-8327-4827-B117-A75885150013}" type="slidenum">
              <a:rPr lang="en-GB" smtClean="0"/>
              <a:t>‹#›</a:t>
            </a:fld>
            <a:endParaRPr lang="en-GB"/>
          </a:p>
        </p:txBody>
      </p:sp>
    </p:spTree>
    <p:extLst>
      <p:ext uri="{BB962C8B-B14F-4D97-AF65-F5344CB8AC3E}">
        <p14:creationId xmlns:p14="http://schemas.microsoft.com/office/powerpoint/2010/main" val="336442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63E2414-4F89-4B0E-B035-173444E81B8F}"/>
              </a:ext>
            </a:extLst>
          </p:cNvPr>
          <p:cNvPicPr>
            <a:picLocks noChangeAspect="1"/>
          </p:cNvPicPr>
          <p:nvPr/>
        </p:nvPicPr>
        <p:blipFill>
          <a:blip r:embed="rId3"/>
          <a:stretch>
            <a:fillRect/>
          </a:stretch>
        </p:blipFill>
        <p:spPr>
          <a:xfrm>
            <a:off x="1001005" y="841176"/>
            <a:ext cx="10189989" cy="5037625"/>
          </a:xfrm>
          <a:prstGeom prst="rect">
            <a:avLst/>
          </a:prstGeom>
        </p:spPr>
      </p:pic>
      <p:pic>
        <p:nvPicPr>
          <p:cNvPr id="6" name="Picture 5">
            <a:extLst>
              <a:ext uri="{FF2B5EF4-FFF2-40B4-BE49-F238E27FC236}">
                <a16:creationId xmlns="" xmlns:a16="http://schemas.microsoft.com/office/drawing/2014/main" id="{E4805208-E3C2-49BB-ACB7-604188A5B5BF}"/>
              </a:ext>
            </a:extLst>
          </p:cNvPr>
          <p:cNvPicPr>
            <a:picLocks noChangeAspect="1"/>
          </p:cNvPicPr>
          <p:nvPr/>
        </p:nvPicPr>
        <p:blipFill rotWithShape="1">
          <a:blip r:embed="rId4"/>
          <a:srcRect l="4296" t="36061" r="53259" b="46555"/>
          <a:stretch/>
        </p:blipFill>
        <p:spPr>
          <a:xfrm>
            <a:off x="236220" y="187036"/>
            <a:ext cx="2984962" cy="815028"/>
          </a:xfrm>
          <a:prstGeom prst="rect">
            <a:avLst/>
          </a:prstGeom>
        </p:spPr>
      </p:pic>
    </p:spTree>
    <p:extLst>
      <p:ext uri="{BB962C8B-B14F-4D97-AF65-F5344CB8AC3E}">
        <p14:creationId xmlns:p14="http://schemas.microsoft.com/office/powerpoint/2010/main" val="395183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 xmlns:a16="http://schemas.microsoft.com/office/drawing/2014/main" id="{D0F75120-DA12-47B6-9D83-5F19E2A13B00}"/>
              </a:ext>
            </a:extLst>
          </p:cNvPr>
          <p:cNvPicPr>
            <a:picLocks noChangeAspect="1"/>
          </p:cNvPicPr>
          <p:nvPr/>
        </p:nvPicPr>
        <p:blipFill>
          <a:blip r:embed="rId2"/>
          <a:stretch>
            <a:fillRect/>
          </a:stretch>
        </p:blipFill>
        <p:spPr>
          <a:xfrm>
            <a:off x="643467" y="730287"/>
            <a:ext cx="10905066" cy="5070854"/>
          </a:xfrm>
          <a:prstGeom prst="rect">
            <a:avLst/>
          </a:prstGeom>
        </p:spPr>
      </p:pic>
    </p:spTree>
    <p:extLst>
      <p:ext uri="{BB962C8B-B14F-4D97-AF65-F5344CB8AC3E}">
        <p14:creationId xmlns:p14="http://schemas.microsoft.com/office/powerpoint/2010/main" val="39855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AF48DE8-27E5-4F20-93FA-8E19DB0E0BE4}"/>
              </a:ext>
            </a:extLst>
          </p:cNvPr>
          <p:cNvSpPr>
            <a:spLocks noGrp="1"/>
          </p:cNvSpPr>
          <p:nvPr>
            <p:ph type="body" sz="quarter" idx="12"/>
          </p:nvPr>
        </p:nvSpPr>
        <p:spPr>
          <a:xfrm>
            <a:off x="2656643" y="2775196"/>
            <a:ext cx="6913563" cy="1262063"/>
          </a:xfrm>
        </p:spPr>
        <p:txBody>
          <a:bodyPr/>
          <a:lstStyle/>
          <a:p>
            <a:r>
              <a:rPr lang="en-GB" dirty="0">
                <a:solidFill>
                  <a:srgbClr val="FF8B96"/>
                </a:solidFill>
              </a:rPr>
              <a:t>Thank you</a:t>
            </a:r>
          </a:p>
        </p:txBody>
      </p:sp>
      <p:sp>
        <p:nvSpPr>
          <p:cNvPr id="3" name="Text Placeholder 1">
            <a:extLst>
              <a:ext uri="{FF2B5EF4-FFF2-40B4-BE49-F238E27FC236}">
                <a16:creationId xmlns="" xmlns:a16="http://schemas.microsoft.com/office/drawing/2014/main" id="{0AE1EC29-0449-43A7-9223-C84C5F881A0A}"/>
              </a:ext>
            </a:extLst>
          </p:cNvPr>
          <p:cNvSpPr txBox="1">
            <a:spLocks/>
          </p:cNvSpPr>
          <p:nvPr/>
        </p:nvSpPr>
        <p:spPr>
          <a:xfrm>
            <a:off x="2551591" y="1513133"/>
            <a:ext cx="6913563" cy="1262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8000" b="1" kern="1200">
                <a:solidFill>
                  <a:srgbClr val="FF5969"/>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Diolch</a:t>
            </a:r>
            <a:r>
              <a:rPr lang="en-GB" dirty="0"/>
              <a:t> </a:t>
            </a:r>
            <a:r>
              <a:rPr lang="en-GB" dirty="0" err="1"/>
              <a:t>yn</a:t>
            </a:r>
            <a:r>
              <a:rPr lang="en-GB" dirty="0"/>
              <a:t> </a:t>
            </a:r>
            <a:r>
              <a:rPr lang="en-GB" dirty="0" err="1"/>
              <a:t>fawr</a:t>
            </a:r>
            <a:endParaRPr lang="en-GB" dirty="0"/>
          </a:p>
        </p:txBody>
      </p:sp>
    </p:spTree>
    <p:extLst>
      <p:ext uri="{BB962C8B-B14F-4D97-AF65-F5344CB8AC3E}">
        <p14:creationId xmlns:p14="http://schemas.microsoft.com/office/powerpoint/2010/main" val="5738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ufus Mufasa - Future Generations Poem">
            <a:hlinkClick r:id="" action="ppaction://media"/>
            <a:extLst>
              <a:ext uri="{FF2B5EF4-FFF2-40B4-BE49-F238E27FC236}">
                <a16:creationId xmlns="" xmlns:a16="http://schemas.microsoft.com/office/drawing/2014/main" id="{E28ACABC-898F-46C2-AB28-0EBC302A04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3599" y="2858193"/>
            <a:ext cx="723207" cy="723207"/>
          </a:xfrm>
          <a:prstGeom prst="rect">
            <a:avLst/>
          </a:prstGeom>
        </p:spPr>
      </p:pic>
    </p:spTree>
    <p:extLst>
      <p:ext uri="{BB962C8B-B14F-4D97-AF65-F5344CB8AC3E}">
        <p14:creationId xmlns:p14="http://schemas.microsoft.com/office/powerpoint/2010/main" val="105500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9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well-being of future generations (wales) act 2015">
            <a:extLst>
              <a:ext uri="{FF2B5EF4-FFF2-40B4-BE49-F238E27FC236}">
                <a16:creationId xmlns="" xmlns:a16="http://schemas.microsoft.com/office/drawing/2014/main" id="{4F2B1A99-FEA6-4EC3-8A0A-A874AD7C0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8" y="-452438"/>
            <a:ext cx="7762875" cy="776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8191AE67-DE87-4785-BF27-969D35CFAD7D}"/>
              </a:ext>
            </a:extLst>
          </p:cNvPr>
          <p:cNvPicPr>
            <a:picLocks noChangeAspect="1"/>
          </p:cNvPicPr>
          <p:nvPr/>
        </p:nvPicPr>
        <p:blipFill rotWithShape="1">
          <a:blip r:embed="rId3"/>
          <a:srcRect l="7572" r="3588"/>
          <a:stretch/>
        </p:blipFill>
        <p:spPr>
          <a:xfrm>
            <a:off x="6096000" y="651313"/>
            <a:ext cx="5482590" cy="5555374"/>
          </a:xfrm>
          <a:prstGeom prst="rect">
            <a:avLst/>
          </a:prstGeom>
        </p:spPr>
      </p:pic>
      <p:sp>
        <p:nvSpPr>
          <p:cNvPr id="6" name="Title 1">
            <a:extLst>
              <a:ext uri="{FF2B5EF4-FFF2-40B4-BE49-F238E27FC236}">
                <a16:creationId xmlns="" xmlns:a16="http://schemas.microsoft.com/office/drawing/2014/main" id="{A9B477B3-EB86-4495-AC48-4C8C3A014F15}"/>
              </a:ext>
            </a:extLst>
          </p:cNvPr>
          <p:cNvSpPr txBox="1">
            <a:spLocks/>
          </p:cNvSpPr>
          <p:nvPr/>
        </p:nvSpPr>
        <p:spPr>
          <a:xfrm>
            <a:off x="838200" y="-770089"/>
            <a:ext cx="10515600" cy="50904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1" i="0" u="none" strike="noStrike" kern="1200" cap="none" spc="0" normalizeH="0" baseline="0" noProof="0" dirty="0">
              <a:ln>
                <a:noFill/>
              </a:ln>
              <a:solidFill>
                <a:srgbClr val="03B996"/>
              </a:solidFill>
              <a:effectLst/>
              <a:uLnTx/>
              <a:uFillTx/>
              <a:latin typeface="Calibri Light" panose="020F0302020204030204"/>
              <a:ea typeface="+mj-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03B996"/>
                </a:solidFill>
                <a:effectLst/>
                <a:uLnTx/>
                <a:uFillTx/>
                <a:latin typeface="Calibri Light" panose="020F0302020204030204"/>
                <a:ea typeface="+mj-ea"/>
                <a:cs typeface="Arial"/>
              </a:rPr>
              <a:t>The Well-being of Future Generations Act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srgbClr val="03E2B5"/>
              </a:solidFill>
              <a:effectLst/>
              <a:uLnTx/>
              <a:uFillTx/>
              <a:latin typeface="Calibri Light" panose="020F0302020204030204"/>
              <a:ea typeface="+mj-ea"/>
              <a:cs typeface="Arial"/>
            </a:endParaRPr>
          </a:p>
        </p:txBody>
      </p:sp>
    </p:spTree>
    <p:extLst>
      <p:ext uri="{BB962C8B-B14F-4D97-AF65-F5344CB8AC3E}">
        <p14:creationId xmlns:p14="http://schemas.microsoft.com/office/powerpoint/2010/main" val="345775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 xmlns:a16="http://schemas.microsoft.com/office/drawing/2014/main" id="{00FF31F0-C853-4C2A-9EAC-39D1F0A8DC07}"/>
              </a:ext>
            </a:extLst>
          </p:cNvPr>
          <p:cNvPicPr>
            <a:picLocks noChangeAspect="1"/>
          </p:cNvPicPr>
          <p:nvPr/>
        </p:nvPicPr>
        <p:blipFill>
          <a:blip r:embed="rId2"/>
          <a:stretch>
            <a:fillRect/>
          </a:stretch>
        </p:blipFill>
        <p:spPr>
          <a:xfrm>
            <a:off x="679277" y="2309813"/>
            <a:ext cx="5179332" cy="2058784"/>
          </a:xfrm>
          <a:prstGeom prst="rect">
            <a:avLst/>
          </a:prstGeom>
        </p:spPr>
      </p:pic>
      <p:cxnSp>
        <p:nvCxnSpPr>
          <p:cNvPr id="10" name="Straight Connector 9">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1879EF"/>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 xmlns:a16="http://schemas.microsoft.com/office/drawing/2014/main" id="{58D7E0F7-4B1F-4C40-B6AE-ACB49DF985E2}"/>
              </a:ext>
            </a:extLst>
          </p:cNvPr>
          <p:cNvPicPr>
            <a:picLocks noChangeAspect="1"/>
          </p:cNvPicPr>
          <p:nvPr/>
        </p:nvPicPr>
        <p:blipFill>
          <a:blip r:embed="rId3"/>
          <a:stretch>
            <a:fillRect/>
          </a:stretch>
        </p:blipFill>
        <p:spPr>
          <a:xfrm>
            <a:off x="6333391" y="2299714"/>
            <a:ext cx="5227237" cy="2068883"/>
          </a:xfrm>
          <a:prstGeom prst="rect">
            <a:avLst/>
          </a:prstGeom>
        </p:spPr>
      </p:pic>
    </p:spTree>
    <p:extLst>
      <p:ext uri="{BB962C8B-B14F-4D97-AF65-F5344CB8AC3E}">
        <p14:creationId xmlns:p14="http://schemas.microsoft.com/office/powerpoint/2010/main" val="42119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 xmlns:a16="http://schemas.microsoft.com/office/drawing/2014/main" id="{D73DE1BF-43C7-40F9-A3FB-3450842F9E96}"/>
              </a:ext>
            </a:extLst>
          </p:cNvPr>
          <p:cNvPicPr>
            <a:picLocks noChangeAspect="1"/>
          </p:cNvPicPr>
          <p:nvPr/>
        </p:nvPicPr>
        <p:blipFill>
          <a:blip r:embed="rId2"/>
          <a:stretch>
            <a:fillRect/>
          </a:stretch>
        </p:blipFill>
        <p:spPr>
          <a:xfrm>
            <a:off x="497694" y="1156063"/>
            <a:ext cx="11196611" cy="4086762"/>
          </a:xfrm>
          <a:prstGeom prst="rect">
            <a:avLst/>
          </a:prstGeom>
        </p:spPr>
      </p:pic>
    </p:spTree>
    <p:extLst>
      <p:ext uri="{BB962C8B-B14F-4D97-AF65-F5344CB8AC3E}">
        <p14:creationId xmlns:p14="http://schemas.microsoft.com/office/powerpoint/2010/main" val="8808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D9F8F51-ECFA-4EB7-AE44-0D805AE5DA34}"/>
              </a:ext>
            </a:extLst>
          </p:cNvPr>
          <p:cNvSpPr txBox="1"/>
          <p:nvPr/>
        </p:nvSpPr>
        <p:spPr>
          <a:xfrm>
            <a:off x="718457" y="91439"/>
            <a:ext cx="10887891" cy="6524863"/>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70C0"/>
                </a:solidFill>
              </a:rPr>
              <a:t>Promoting and protecting the Welsh language</a:t>
            </a:r>
            <a:br>
              <a:rPr lang="en-US" sz="2800" dirty="0">
                <a:solidFill>
                  <a:srgbClr val="0070C0"/>
                </a:solidFill>
              </a:rPr>
            </a:br>
            <a:endParaRPr lang="en-GB" sz="2800" dirty="0">
              <a:solidFill>
                <a:srgbClr val="0070C0"/>
              </a:solidFill>
            </a:endParaRPr>
          </a:p>
          <a:p>
            <a:pPr marL="285750" lvl="0" indent="-285750">
              <a:buFont typeface="Arial" panose="020B0604020202020204" pitchFamily="34" charset="0"/>
              <a:buChar char="•"/>
            </a:pPr>
            <a:r>
              <a:rPr lang="en-US" sz="2800" dirty="0">
                <a:solidFill>
                  <a:srgbClr val="0070C0"/>
                </a:solidFill>
              </a:rPr>
              <a:t>Promoting and protecting culture and heritage, valuing their role as mechanisms for social change</a:t>
            </a:r>
            <a:br>
              <a:rPr lang="en-US" sz="2800" dirty="0">
                <a:solidFill>
                  <a:srgbClr val="0070C0"/>
                </a:solidFill>
              </a:rPr>
            </a:br>
            <a:endParaRPr lang="en-GB" sz="2800" dirty="0">
              <a:solidFill>
                <a:srgbClr val="0070C0"/>
              </a:solidFill>
            </a:endParaRPr>
          </a:p>
          <a:p>
            <a:pPr marL="285750" lvl="0" indent="-285750">
              <a:buFont typeface="Arial" panose="020B0604020202020204" pitchFamily="34" charset="0"/>
              <a:buChar char="•"/>
            </a:pPr>
            <a:r>
              <a:rPr lang="en-US" sz="2800" dirty="0">
                <a:solidFill>
                  <a:srgbClr val="0070C0"/>
                </a:solidFill>
              </a:rPr>
              <a:t>Promoting and protecting culture and heritage, valuing their potential to achieve prosperity and resilience</a:t>
            </a:r>
            <a:br>
              <a:rPr lang="en-US" sz="2800" dirty="0">
                <a:solidFill>
                  <a:srgbClr val="0070C0"/>
                </a:solidFill>
              </a:rPr>
            </a:br>
            <a:endParaRPr lang="en-GB" sz="2800" dirty="0">
              <a:solidFill>
                <a:srgbClr val="0070C0"/>
              </a:solidFill>
            </a:endParaRPr>
          </a:p>
          <a:p>
            <a:pPr marL="285750" lvl="0" indent="-285750">
              <a:buFont typeface="Arial" panose="020B0604020202020204" pitchFamily="34" charset="0"/>
              <a:buChar char="•"/>
            </a:pPr>
            <a:r>
              <a:rPr lang="en-US" sz="2800" dirty="0">
                <a:solidFill>
                  <a:srgbClr val="0070C0"/>
                </a:solidFill>
              </a:rPr>
              <a:t>Encouraging people to participate in the arts, sport and recreation, and valuing creativity</a:t>
            </a:r>
            <a:br>
              <a:rPr lang="en-US" sz="2800" dirty="0">
                <a:solidFill>
                  <a:srgbClr val="0070C0"/>
                </a:solidFill>
              </a:rPr>
            </a:br>
            <a:endParaRPr lang="en-GB" sz="2800" dirty="0">
              <a:solidFill>
                <a:srgbClr val="0070C0"/>
              </a:solidFill>
            </a:endParaRPr>
          </a:p>
          <a:p>
            <a:pPr marL="285750" lvl="0" indent="-285750">
              <a:buFont typeface="Arial" panose="020B0604020202020204" pitchFamily="34" charset="0"/>
              <a:buChar char="•"/>
            </a:pPr>
            <a:r>
              <a:rPr lang="en-US" sz="2800" dirty="0">
                <a:solidFill>
                  <a:srgbClr val="0070C0"/>
                </a:solidFill>
              </a:rPr>
              <a:t>And finally, encouraging organisations to ensure that the arts, sport and recreation are available to all.</a:t>
            </a:r>
            <a:r>
              <a:rPr lang="en-US" sz="3200" dirty="0"/>
              <a:t/>
            </a:r>
            <a:br>
              <a:rPr lang="en-US" sz="3200" dirty="0"/>
            </a:br>
            <a:r>
              <a:rPr lang="en-US" dirty="0"/>
              <a:t/>
            </a:r>
            <a:br>
              <a:rPr lang="en-US" dirty="0"/>
            </a:br>
            <a:endParaRPr lang="en-GB" dirty="0"/>
          </a:p>
          <a:p>
            <a:endParaRPr lang="en-GB" dirty="0"/>
          </a:p>
        </p:txBody>
      </p:sp>
    </p:spTree>
    <p:extLst>
      <p:ext uri="{BB962C8B-B14F-4D97-AF65-F5344CB8AC3E}">
        <p14:creationId xmlns:p14="http://schemas.microsoft.com/office/powerpoint/2010/main" val="4527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 xmlns:a16="http://schemas.microsoft.com/office/drawing/2014/main" id="{364CA8C9-1567-4479-9BE9-680F0117A5B9}"/>
              </a:ext>
            </a:extLst>
          </p:cNvPr>
          <p:cNvPicPr>
            <a:picLocks noChangeAspect="1"/>
          </p:cNvPicPr>
          <p:nvPr/>
        </p:nvPicPr>
        <p:blipFill>
          <a:blip r:embed="rId2"/>
          <a:stretch>
            <a:fillRect/>
          </a:stretch>
        </p:blipFill>
        <p:spPr>
          <a:xfrm>
            <a:off x="2549794" y="184120"/>
            <a:ext cx="7092411" cy="6010819"/>
          </a:xfrm>
          <a:prstGeom prst="rect">
            <a:avLst/>
          </a:prstGeom>
        </p:spPr>
      </p:pic>
    </p:spTree>
    <p:extLst>
      <p:ext uri="{BB962C8B-B14F-4D97-AF65-F5344CB8AC3E}">
        <p14:creationId xmlns:p14="http://schemas.microsoft.com/office/powerpoint/2010/main" val="6740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D9F8F51-ECFA-4EB7-AE44-0D805AE5DA34}"/>
              </a:ext>
            </a:extLst>
          </p:cNvPr>
          <p:cNvSpPr txBox="1"/>
          <p:nvPr/>
        </p:nvSpPr>
        <p:spPr>
          <a:xfrm>
            <a:off x="777240" y="287382"/>
            <a:ext cx="10887891" cy="5016758"/>
          </a:xfrm>
          <a:prstGeom prst="rect">
            <a:avLst/>
          </a:prstGeom>
          <a:noFill/>
        </p:spPr>
        <p:txBody>
          <a:bodyPr wrap="square" rtlCol="0">
            <a:spAutoFit/>
          </a:bodyPr>
          <a:lstStyle/>
          <a:p>
            <a:r>
              <a:rPr lang="en-GB" sz="2000" b="1" dirty="0">
                <a:solidFill>
                  <a:srgbClr val="0070C0"/>
                </a:solidFill>
              </a:rPr>
              <a:t>ENABLERS</a:t>
            </a:r>
            <a:r>
              <a:rPr lang="en-GB" sz="2000" dirty="0">
                <a:solidFill>
                  <a:srgbClr val="0070C0"/>
                </a:solidFill>
              </a:rPr>
              <a:t> – achieving this goal is more likely to happen when…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There is a national and local cultural strategy​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Organisations understand how to make the most of local assets such as libraries, play facilities, museums, galleries, sports facilities, arts organisations, natural resources and historic buildings.​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There is understanding of the potential of creativity (particularly among cultural professionals) to support change in policy making and broader society;​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Business development in towns and cities is built around their cultural offer;​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There are innovative partnerships that allow for culture to be more visible in daily life, for example linking the culture and health agendas;​ </a:t>
            </a:r>
            <a:br>
              <a:rPr lang="en-GB" sz="2000" dirty="0">
                <a:solidFill>
                  <a:srgbClr val="0070C0"/>
                </a:solidFill>
              </a:rPr>
            </a:br>
            <a:endParaRPr lang="en-GB" sz="2000" dirty="0">
              <a:solidFill>
                <a:srgbClr val="0070C0"/>
              </a:solidFill>
            </a:endParaRPr>
          </a:p>
          <a:p>
            <a:pPr marL="285750" lvl="0" indent="-285750">
              <a:buFont typeface="Arial" panose="020B0604020202020204" pitchFamily="34" charset="0"/>
              <a:buChar char="•"/>
            </a:pPr>
            <a:r>
              <a:rPr lang="en-GB" sz="2000" dirty="0">
                <a:solidFill>
                  <a:srgbClr val="0070C0"/>
                </a:solidFill>
              </a:rPr>
              <a:t>Legacy projects show the long term impact of investment in culture and language. </a:t>
            </a:r>
          </a:p>
        </p:txBody>
      </p:sp>
    </p:spTree>
    <p:extLst>
      <p:ext uri="{BB962C8B-B14F-4D97-AF65-F5344CB8AC3E}">
        <p14:creationId xmlns:p14="http://schemas.microsoft.com/office/powerpoint/2010/main" val="236384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03627DC-D82E-4EF4-944D-E9DC55061AC6}"/>
              </a:ext>
            </a:extLst>
          </p:cNvPr>
          <p:cNvSpPr txBox="1"/>
          <p:nvPr/>
        </p:nvSpPr>
        <p:spPr>
          <a:xfrm>
            <a:off x="777240" y="287382"/>
            <a:ext cx="10887891" cy="5262979"/>
          </a:xfrm>
          <a:prstGeom prst="rect">
            <a:avLst/>
          </a:prstGeom>
          <a:noFill/>
        </p:spPr>
        <p:txBody>
          <a:bodyPr wrap="square" rtlCol="0">
            <a:spAutoFit/>
          </a:bodyPr>
          <a:lstStyle/>
          <a:p>
            <a:r>
              <a:rPr lang="en-GB" sz="2400" b="1" dirty="0">
                <a:solidFill>
                  <a:srgbClr val="0070C0"/>
                </a:solidFill>
              </a:rPr>
              <a:t>DISABLERS</a:t>
            </a:r>
            <a:r>
              <a:rPr lang="en-GB" sz="2400" dirty="0">
                <a:solidFill>
                  <a:srgbClr val="0070C0"/>
                </a:solidFill>
              </a:rPr>
              <a:t> – Achieving this goal is less likely to happen when… </a:t>
            </a:r>
            <a:br>
              <a:rPr lang="en-GB" sz="2400" dirty="0">
                <a:solidFill>
                  <a:srgbClr val="0070C0"/>
                </a:solidFill>
              </a:rPr>
            </a:br>
            <a:endParaRPr lang="en-GB" sz="2400" dirty="0">
              <a:solidFill>
                <a:srgbClr val="0070C0"/>
              </a:solidFill>
            </a:endParaRPr>
          </a:p>
          <a:p>
            <a:pPr marL="342900" lvl="0" indent="-342900">
              <a:buFont typeface="Arial" panose="020B0604020202020204" pitchFamily="34" charset="0"/>
              <a:buChar char="•"/>
            </a:pPr>
            <a:r>
              <a:rPr lang="en-GB" sz="2400" dirty="0">
                <a:solidFill>
                  <a:srgbClr val="0070C0"/>
                </a:solidFill>
              </a:rPr>
              <a:t>The contribution of culture and the Welsh language to wider outcomes and the prevention agenda is not understood or valued;​ </a:t>
            </a:r>
            <a:br>
              <a:rPr lang="en-GB" sz="2400" dirty="0">
                <a:solidFill>
                  <a:srgbClr val="0070C0"/>
                </a:solidFill>
              </a:rPr>
            </a:br>
            <a:endParaRPr lang="en-GB" sz="2400" dirty="0">
              <a:solidFill>
                <a:srgbClr val="0070C0"/>
              </a:solidFill>
            </a:endParaRPr>
          </a:p>
          <a:p>
            <a:pPr marL="342900" lvl="0" indent="-342900">
              <a:buFont typeface="Arial" panose="020B0604020202020204" pitchFamily="34" charset="0"/>
              <a:buChar char="•"/>
            </a:pPr>
            <a:r>
              <a:rPr lang="en-GB" sz="2400" dirty="0">
                <a:solidFill>
                  <a:srgbClr val="0070C0"/>
                </a:solidFill>
              </a:rPr>
              <a:t>There is short term support or funding for time-limited projects or pilots, minimising the opportunity for lasting impact; ​ </a:t>
            </a:r>
            <a:br>
              <a:rPr lang="en-GB" sz="2400" dirty="0">
                <a:solidFill>
                  <a:srgbClr val="0070C0"/>
                </a:solidFill>
              </a:rPr>
            </a:br>
            <a:endParaRPr lang="en-GB" sz="2400" dirty="0">
              <a:solidFill>
                <a:srgbClr val="0070C0"/>
              </a:solidFill>
            </a:endParaRPr>
          </a:p>
          <a:p>
            <a:pPr marL="342900" lvl="0" indent="-342900">
              <a:buFont typeface="Arial" panose="020B0604020202020204" pitchFamily="34" charset="0"/>
              <a:buChar char="•"/>
            </a:pPr>
            <a:r>
              <a:rPr lang="en-GB" sz="2400" dirty="0">
                <a:solidFill>
                  <a:srgbClr val="0070C0"/>
                </a:solidFill>
              </a:rPr>
              <a:t>There is limited evidence or indicators to ‘prove’ value and impact; ​ </a:t>
            </a:r>
            <a:br>
              <a:rPr lang="en-GB" sz="2400" dirty="0">
                <a:solidFill>
                  <a:srgbClr val="0070C0"/>
                </a:solidFill>
              </a:rPr>
            </a:br>
            <a:endParaRPr lang="en-GB" sz="2400" dirty="0">
              <a:solidFill>
                <a:srgbClr val="0070C0"/>
              </a:solidFill>
            </a:endParaRPr>
          </a:p>
          <a:p>
            <a:pPr marL="342900" lvl="0" indent="-342900">
              <a:buFont typeface="Arial" panose="020B0604020202020204" pitchFamily="34" charset="0"/>
              <a:buChar char="•"/>
            </a:pPr>
            <a:r>
              <a:rPr lang="en-GB" sz="2400" dirty="0">
                <a:solidFill>
                  <a:srgbClr val="0070C0"/>
                </a:solidFill>
              </a:rPr>
              <a:t>Cultural and language activities take place in siloes;​ </a:t>
            </a:r>
            <a:br>
              <a:rPr lang="en-GB" sz="2400" dirty="0">
                <a:solidFill>
                  <a:srgbClr val="0070C0"/>
                </a:solidFill>
              </a:rPr>
            </a:br>
            <a:endParaRPr lang="en-GB" sz="2400" dirty="0">
              <a:solidFill>
                <a:srgbClr val="0070C0"/>
              </a:solidFill>
            </a:endParaRPr>
          </a:p>
          <a:p>
            <a:pPr marL="342900" lvl="0" indent="-342900">
              <a:buFont typeface="Arial" panose="020B0604020202020204" pitchFamily="34" charset="0"/>
              <a:buChar char="•"/>
            </a:pPr>
            <a:r>
              <a:rPr lang="en-GB" sz="2400" dirty="0">
                <a:solidFill>
                  <a:srgbClr val="0070C0"/>
                </a:solidFill>
              </a:rPr>
              <a:t>There isn’t a full picture of local cultural assets (including buildings, spaces, natural resources and people), and they aren’t linked to delivering broader objectives.  </a:t>
            </a:r>
          </a:p>
        </p:txBody>
      </p:sp>
    </p:spTree>
    <p:extLst>
      <p:ext uri="{BB962C8B-B14F-4D97-AF65-F5344CB8AC3E}">
        <p14:creationId xmlns:p14="http://schemas.microsoft.com/office/powerpoint/2010/main" val="232401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101</Words>
  <Application>Microsoft Office PowerPoint</Application>
  <PresentationFormat>Widescreen</PresentationFormat>
  <Paragraphs>24</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Brown</dc:creator>
  <cp:lastModifiedBy>Clatworthy, Hazel J.</cp:lastModifiedBy>
  <cp:revision>1</cp:revision>
  <dcterms:created xsi:type="dcterms:W3CDTF">2019-04-01T16:20:32Z</dcterms:created>
  <dcterms:modified xsi:type="dcterms:W3CDTF">2019-04-17T09:07:14Z</dcterms:modified>
</cp:coreProperties>
</file>