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3"/>
  </p:notesMasterIdLst>
  <p:handoutMasterIdLst>
    <p:handoutMasterId r:id="rId14"/>
  </p:handoutMasterIdLst>
  <p:sldIdLst>
    <p:sldId id="256" r:id="rId5"/>
    <p:sldId id="379" r:id="rId6"/>
    <p:sldId id="342" r:id="rId7"/>
    <p:sldId id="380" r:id="rId8"/>
    <p:sldId id="344" r:id="rId9"/>
    <p:sldId id="376" r:id="rId10"/>
    <p:sldId id="377" r:id="rId11"/>
    <p:sldId id="381"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83942" autoAdjust="0"/>
  </p:normalViewPr>
  <p:slideViewPr>
    <p:cSldViewPr snapToGrid="0">
      <p:cViewPr varScale="1">
        <p:scale>
          <a:sx n="61" d="100"/>
          <a:sy n="61" d="100"/>
        </p:scale>
        <p:origin x="10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D1C64F-F3AC-444D-A534-F1C0ABA133F8}" type="doc">
      <dgm:prSet loTypeId="urn:microsoft.com/office/officeart/2005/8/layout/process1" loCatId="process" qsTypeId="urn:microsoft.com/office/officeart/2005/8/quickstyle/simple1" qsCatId="simple" csTypeId="urn:microsoft.com/office/officeart/2005/8/colors/colorful1" csCatId="colorful" phldr="1"/>
      <dgm:spPr/>
    </dgm:pt>
    <dgm:pt modelId="{43508D1C-D820-4E34-8D7F-1AC31B31322D}">
      <dgm:prSet phldrT="[Text]" custT="1"/>
      <dgm:spPr/>
      <dgm:t>
        <a:bodyPr/>
        <a:lstStyle/>
        <a:p>
          <a:r>
            <a:rPr lang="en-GB" sz="1400" dirty="0" smtClean="0"/>
            <a:t>Undertaking a consultation in 2016 on how we should approach our duty</a:t>
          </a:r>
          <a:endParaRPr lang="en-US" sz="1400" dirty="0"/>
        </a:p>
      </dgm:t>
    </dgm:pt>
    <dgm:pt modelId="{F1FA389B-7FC1-48BC-B47E-64FC477BBFE5}" type="parTrans" cxnId="{C201071B-0C01-444D-906A-67B819A7E239}">
      <dgm:prSet/>
      <dgm:spPr/>
      <dgm:t>
        <a:bodyPr/>
        <a:lstStyle/>
        <a:p>
          <a:endParaRPr lang="en-US"/>
        </a:p>
      </dgm:t>
    </dgm:pt>
    <dgm:pt modelId="{51790E73-3C77-49F4-9D46-E2DB9C8F7BC2}" type="sibTrans" cxnId="{C201071B-0C01-444D-906A-67B819A7E239}">
      <dgm:prSet/>
      <dgm:spPr/>
      <dgm:t>
        <a:bodyPr/>
        <a:lstStyle/>
        <a:p>
          <a:endParaRPr lang="en-US" dirty="0"/>
        </a:p>
      </dgm:t>
    </dgm:pt>
    <dgm:pt modelId="{45478E33-4842-4498-B880-AC6ADFC511A8}">
      <dgm:prSet custT="1"/>
      <dgm:spPr/>
      <dgm:t>
        <a:bodyPr/>
        <a:lstStyle/>
        <a:p>
          <a:r>
            <a:rPr lang="en-GB" sz="1400" dirty="0" smtClean="0"/>
            <a:t>Holding a number of engagement sessions with staff and stakeholders</a:t>
          </a:r>
          <a:endParaRPr lang="en-US" sz="1400" dirty="0"/>
        </a:p>
      </dgm:t>
    </dgm:pt>
    <dgm:pt modelId="{C7134E67-82DE-4262-8216-58DB3AC06C37}" type="parTrans" cxnId="{339DA096-286A-4C10-A66F-5048CDD4B182}">
      <dgm:prSet/>
      <dgm:spPr/>
      <dgm:t>
        <a:bodyPr/>
        <a:lstStyle/>
        <a:p>
          <a:endParaRPr lang="en-US"/>
        </a:p>
      </dgm:t>
    </dgm:pt>
    <dgm:pt modelId="{68C9D419-67E9-4024-8122-9178D7005E54}" type="sibTrans" cxnId="{339DA096-286A-4C10-A66F-5048CDD4B182}">
      <dgm:prSet/>
      <dgm:spPr/>
      <dgm:t>
        <a:bodyPr/>
        <a:lstStyle/>
        <a:p>
          <a:endParaRPr lang="en-US" dirty="0"/>
        </a:p>
      </dgm:t>
    </dgm:pt>
    <dgm:pt modelId="{5BC85155-3FE3-4A8F-A026-1CECC1C9D8EB}">
      <dgm:prSet custT="1"/>
      <dgm:spPr/>
      <dgm:t>
        <a:bodyPr/>
        <a:lstStyle/>
        <a:p>
          <a:r>
            <a:rPr lang="en-GB" sz="1400" dirty="0" smtClean="0"/>
            <a:t>Working closely with the Future Generations Commissioner and her team</a:t>
          </a:r>
          <a:endParaRPr lang="en-US" sz="1400" dirty="0"/>
        </a:p>
      </dgm:t>
    </dgm:pt>
    <dgm:pt modelId="{14576B96-EC99-473C-A815-7F56693852FD}" type="parTrans" cxnId="{5DA633A7-666B-4A4F-A720-2C36BEA6BF27}">
      <dgm:prSet/>
      <dgm:spPr/>
      <dgm:t>
        <a:bodyPr/>
        <a:lstStyle/>
        <a:p>
          <a:endParaRPr lang="en-US"/>
        </a:p>
      </dgm:t>
    </dgm:pt>
    <dgm:pt modelId="{C6FAC96F-1667-4E6E-B7A0-E2F316EDD041}" type="sibTrans" cxnId="{5DA633A7-666B-4A4F-A720-2C36BEA6BF27}">
      <dgm:prSet/>
      <dgm:spPr/>
      <dgm:t>
        <a:bodyPr/>
        <a:lstStyle/>
        <a:p>
          <a:endParaRPr lang="en-US" dirty="0"/>
        </a:p>
      </dgm:t>
    </dgm:pt>
    <dgm:pt modelId="{535EC307-5A04-4995-9335-03F4094738E2}">
      <dgm:prSet custT="1"/>
      <dgm:spPr/>
      <dgm:t>
        <a:bodyPr/>
        <a:lstStyle/>
        <a:p>
          <a:r>
            <a:rPr lang="en-GB" sz="1400" dirty="0" smtClean="0"/>
            <a:t>Engaging with many national networks across different sectors</a:t>
          </a:r>
          <a:endParaRPr lang="en-US" sz="1400" dirty="0"/>
        </a:p>
      </dgm:t>
    </dgm:pt>
    <dgm:pt modelId="{2D72CC1E-4E61-4051-AA4B-729FEE3052EF}" type="parTrans" cxnId="{F3D4DC6B-2730-4270-9CC6-F754C94BFF49}">
      <dgm:prSet/>
      <dgm:spPr/>
      <dgm:t>
        <a:bodyPr/>
        <a:lstStyle/>
        <a:p>
          <a:endParaRPr lang="en-US"/>
        </a:p>
      </dgm:t>
    </dgm:pt>
    <dgm:pt modelId="{8B24CF9D-5BF2-4A2C-B922-F63E08E02BD3}" type="sibTrans" cxnId="{F3D4DC6B-2730-4270-9CC6-F754C94BFF49}">
      <dgm:prSet/>
      <dgm:spPr/>
      <dgm:t>
        <a:bodyPr/>
        <a:lstStyle/>
        <a:p>
          <a:endParaRPr lang="en-US" dirty="0"/>
        </a:p>
      </dgm:t>
    </dgm:pt>
    <dgm:pt modelId="{CCB343DC-DA36-48E0-9E81-DEDC2D6CB63A}">
      <dgm:prSet custT="1"/>
      <dgm:spPr/>
      <dgm:t>
        <a:bodyPr/>
        <a:lstStyle/>
        <a:p>
          <a:r>
            <a:rPr lang="en-GB" sz="1400" dirty="0" smtClean="0"/>
            <a:t>Running a detailed programme of nine pilot reviews across the sectors to help develop and test audit methods</a:t>
          </a:r>
          <a:endParaRPr lang="en-US" sz="1400" dirty="0"/>
        </a:p>
      </dgm:t>
    </dgm:pt>
    <dgm:pt modelId="{C5367DBA-5AAC-41C3-B94F-D3E1DF8FF21B}" type="parTrans" cxnId="{66BE4488-2A0B-474E-B683-0C49C5F512C4}">
      <dgm:prSet/>
      <dgm:spPr/>
      <dgm:t>
        <a:bodyPr/>
        <a:lstStyle/>
        <a:p>
          <a:endParaRPr lang="en-US"/>
        </a:p>
      </dgm:t>
    </dgm:pt>
    <dgm:pt modelId="{57C9815E-1895-4F1E-A38C-2A4C35C32A22}" type="sibTrans" cxnId="{66BE4488-2A0B-474E-B683-0C49C5F512C4}">
      <dgm:prSet/>
      <dgm:spPr/>
      <dgm:t>
        <a:bodyPr/>
        <a:lstStyle/>
        <a:p>
          <a:endParaRPr lang="en-US"/>
        </a:p>
      </dgm:t>
    </dgm:pt>
    <dgm:pt modelId="{9F848939-26BF-4AD9-A458-26B066EF87DA}" type="pres">
      <dgm:prSet presAssocID="{55D1C64F-F3AC-444D-A534-F1C0ABA133F8}" presName="Name0" presStyleCnt="0">
        <dgm:presLayoutVars>
          <dgm:dir/>
          <dgm:resizeHandles val="exact"/>
        </dgm:presLayoutVars>
      </dgm:prSet>
      <dgm:spPr/>
    </dgm:pt>
    <dgm:pt modelId="{2CB3EBD5-471C-4D0B-88A6-8965218AF6E1}" type="pres">
      <dgm:prSet presAssocID="{43508D1C-D820-4E34-8D7F-1AC31B31322D}" presName="node" presStyleLbl="node1" presStyleIdx="0" presStyleCnt="5">
        <dgm:presLayoutVars>
          <dgm:bulletEnabled val="1"/>
        </dgm:presLayoutVars>
      </dgm:prSet>
      <dgm:spPr/>
      <dgm:t>
        <a:bodyPr/>
        <a:lstStyle/>
        <a:p>
          <a:endParaRPr lang="en-US"/>
        </a:p>
      </dgm:t>
    </dgm:pt>
    <dgm:pt modelId="{BFF8353B-AFAB-4C19-BF6E-7EB4F09553A5}" type="pres">
      <dgm:prSet presAssocID="{51790E73-3C77-49F4-9D46-E2DB9C8F7BC2}" presName="sibTrans" presStyleLbl="sibTrans2D1" presStyleIdx="0" presStyleCnt="4"/>
      <dgm:spPr/>
      <dgm:t>
        <a:bodyPr/>
        <a:lstStyle/>
        <a:p>
          <a:endParaRPr lang="en-US"/>
        </a:p>
      </dgm:t>
    </dgm:pt>
    <dgm:pt modelId="{92C3A73C-3AAC-4D6F-A574-56FA4935F9E1}" type="pres">
      <dgm:prSet presAssocID="{51790E73-3C77-49F4-9D46-E2DB9C8F7BC2}" presName="connectorText" presStyleLbl="sibTrans2D1" presStyleIdx="0" presStyleCnt="4"/>
      <dgm:spPr/>
      <dgm:t>
        <a:bodyPr/>
        <a:lstStyle/>
        <a:p>
          <a:endParaRPr lang="en-US"/>
        </a:p>
      </dgm:t>
    </dgm:pt>
    <dgm:pt modelId="{5C2ECC53-E6CA-42F3-A9EB-77E1F9901AE8}" type="pres">
      <dgm:prSet presAssocID="{45478E33-4842-4498-B880-AC6ADFC511A8}" presName="node" presStyleLbl="node1" presStyleIdx="1" presStyleCnt="5">
        <dgm:presLayoutVars>
          <dgm:bulletEnabled val="1"/>
        </dgm:presLayoutVars>
      </dgm:prSet>
      <dgm:spPr/>
      <dgm:t>
        <a:bodyPr/>
        <a:lstStyle/>
        <a:p>
          <a:endParaRPr lang="en-US"/>
        </a:p>
      </dgm:t>
    </dgm:pt>
    <dgm:pt modelId="{35C3B0DB-5848-463A-A8E0-DC24B07393B3}" type="pres">
      <dgm:prSet presAssocID="{68C9D419-67E9-4024-8122-9178D7005E54}" presName="sibTrans" presStyleLbl="sibTrans2D1" presStyleIdx="1" presStyleCnt="4"/>
      <dgm:spPr/>
      <dgm:t>
        <a:bodyPr/>
        <a:lstStyle/>
        <a:p>
          <a:endParaRPr lang="en-US"/>
        </a:p>
      </dgm:t>
    </dgm:pt>
    <dgm:pt modelId="{85E9237D-DEBA-448A-BAFD-2978A6F1E141}" type="pres">
      <dgm:prSet presAssocID="{68C9D419-67E9-4024-8122-9178D7005E54}" presName="connectorText" presStyleLbl="sibTrans2D1" presStyleIdx="1" presStyleCnt="4"/>
      <dgm:spPr/>
      <dgm:t>
        <a:bodyPr/>
        <a:lstStyle/>
        <a:p>
          <a:endParaRPr lang="en-US"/>
        </a:p>
      </dgm:t>
    </dgm:pt>
    <dgm:pt modelId="{1EC1639F-7F39-47A2-B0F7-9A9AA0A37B0C}" type="pres">
      <dgm:prSet presAssocID="{5BC85155-3FE3-4A8F-A026-1CECC1C9D8EB}" presName="node" presStyleLbl="node1" presStyleIdx="2" presStyleCnt="5">
        <dgm:presLayoutVars>
          <dgm:bulletEnabled val="1"/>
        </dgm:presLayoutVars>
      </dgm:prSet>
      <dgm:spPr/>
      <dgm:t>
        <a:bodyPr/>
        <a:lstStyle/>
        <a:p>
          <a:endParaRPr lang="en-US"/>
        </a:p>
      </dgm:t>
    </dgm:pt>
    <dgm:pt modelId="{777E7DE9-03CF-4343-AA52-DA7B48AF6A67}" type="pres">
      <dgm:prSet presAssocID="{C6FAC96F-1667-4E6E-B7A0-E2F316EDD041}" presName="sibTrans" presStyleLbl="sibTrans2D1" presStyleIdx="2" presStyleCnt="4"/>
      <dgm:spPr/>
      <dgm:t>
        <a:bodyPr/>
        <a:lstStyle/>
        <a:p>
          <a:endParaRPr lang="en-US"/>
        </a:p>
      </dgm:t>
    </dgm:pt>
    <dgm:pt modelId="{48CBD639-124D-430E-90A0-44800417D138}" type="pres">
      <dgm:prSet presAssocID="{C6FAC96F-1667-4E6E-B7A0-E2F316EDD041}" presName="connectorText" presStyleLbl="sibTrans2D1" presStyleIdx="2" presStyleCnt="4"/>
      <dgm:spPr/>
      <dgm:t>
        <a:bodyPr/>
        <a:lstStyle/>
        <a:p>
          <a:endParaRPr lang="en-US"/>
        </a:p>
      </dgm:t>
    </dgm:pt>
    <dgm:pt modelId="{735F2336-550F-4EA9-9CA9-3803DBB41EC6}" type="pres">
      <dgm:prSet presAssocID="{535EC307-5A04-4995-9335-03F4094738E2}" presName="node" presStyleLbl="node1" presStyleIdx="3" presStyleCnt="5">
        <dgm:presLayoutVars>
          <dgm:bulletEnabled val="1"/>
        </dgm:presLayoutVars>
      </dgm:prSet>
      <dgm:spPr/>
      <dgm:t>
        <a:bodyPr/>
        <a:lstStyle/>
        <a:p>
          <a:endParaRPr lang="en-US"/>
        </a:p>
      </dgm:t>
    </dgm:pt>
    <dgm:pt modelId="{954854E1-476E-4CAF-BB53-083232F9BAC5}" type="pres">
      <dgm:prSet presAssocID="{8B24CF9D-5BF2-4A2C-B922-F63E08E02BD3}" presName="sibTrans" presStyleLbl="sibTrans2D1" presStyleIdx="3" presStyleCnt="4"/>
      <dgm:spPr/>
      <dgm:t>
        <a:bodyPr/>
        <a:lstStyle/>
        <a:p>
          <a:endParaRPr lang="en-US"/>
        </a:p>
      </dgm:t>
    </dgm:pt>
    <dgm:pt modelId="{8F80F424-2684-424C-8375-4D40A167E1BD}" type="pres">
      <dgm:prSet presAssocID="{8B24CF9D-5BF2-4A2C-B922-F63E08E02BD3}" presName="connectorText" presStyleLbl="sibTrans2D1" presStyleIdx="3" presStyleCnt="4"/>
      <dgm:spPr/>
      <dgm:t>
        <a:bodyPr/>
        <a:lstStyle/>
        <a:p>
          <a:endParaRPr lang="en-US"/>
        </a:p>
      </dgm:t>
    </dgm:pt>
    <dgm:pt modelId="{E884AA3A-2925-49DC-B02C-6886A4B12CCD}" type="pres">
      <dgm:prSet presAssocID="{CCB343DC-DA36-48E0-9E81-DEDC2D6CB63A}" presName="node" presStyleLbl="node1" presStyleIdx="4" presStyleCnt="5">
        <dgm:presLayoutVars>
          <dgm:bulletEnabled val="1"/>
        </dgm:presLayoutVars>
      </dgm:prSet>
      <dgm:spPr/>
      <dgm:t>
        <a:bodyPr/>
        <a:lstStyle/>
        <a:p>
          <a:endParaRPr lang="en-US"/>
        </a:p>
      </dgm:t>
    </dgm:pt>
  </dgm:ptLst>
  <dgm:cxnLst>
    <dgm:cxn modelId="{4C3E12BA-C793-41D3-83C0-C52B055D8523}" type="presOf" srcId="{5BC85155-3FE3-4A8F-A026-1CECC1C9D8EB}" destId="{1EC1639F-7F39-47A2-B0F7-9A9AA0A37B0C}" srcOrd="0" destOrd="0" presId="urn:microsoft.com/office/officeart/2005/8/layout/process1"/>
    <dgm:cxn modelId="{51E1BA28-507F-4ABD-92C2-5DA443E6F6A9}" type="presOf" srcId="{C6FAC96F-1667-4E6E-B7A0-E2F316EDD041}" destId="{777E7DE9-03CF-4343-AA52-DA7B48AF6A67}" srcOrd="0" destOrd="0" presId="urn:microsoft.com/office/officeart/2005/8/layout/process1"/>
    <dgm:cxn modelId="{339DA096-286A-4C10-A66F-5048CDD4B182}" srcId="{55D1C64F-F3AC-444D-A534-F1C0ABA133F8}" destId="{45478E33-4842-4498-B880-AC6ADFC511A8}" srcOrd="1" destOrd="0" parTransId="{C7134E67-82DE-4262-8216-58DB3AC06C37}" sibTransId="{68C9D419-67E9-4024-8122-9178D7005E54}"/>
    <dgm:cxn modelId="{387999C2-65D6-48D9-9F17-0C23CA634596}" type="presOf" srcId="{8B24CF9D-5BF2-4A2C-B922-F63E08E02BD3}" destId="{954854E1-476E-4CAF-BB53-083232F9BAC5}" srcOrd="0" destOrd="0" presId="urn:microsoft.com/office/officeart/2005/8/layout/process1"/>
    <dgm:cxn modelId="{C201071B-0C01-444D-906A-67B819A7E239}" srcId="{55D1C64F-F3AC-444D-A534-F1C0ABA133F8}" destId="{43508D1C-D820-4E34-8D7F-1AC31B31322D}" srcOrd="0" destOrd="0" parTransId="{F1FA389B-7FC1-48BC-B47E-64FC477BBFE5}" sibTransId="{51790E73-3C77-49F4-9D46-E2DB9C8F7BC2}"/>
    <dgm:cxn modelId="{042DB0D9-ACA8-4C73-AE66-2817B4C377E3}" type="presOf" srcId="{68C9D419-67E9-4024-8122-9178D7005E54}" destId="{85E9237D-DEBA-448A-BAFD-2978A6F1E141}" srcOrd="1" destOrd="0" presId="urn:microsoft.com/office/officeart/2005/8/layout/process1"/>
    <dgm:cxn modelId="{33A9BBA3-197E-4AB8-B64C-BA52C9A29396}" type="presOf" srcId="{8B24CF9D-5BF2-4A2C-B922-F63E08E02BD3}" destId="{8F80F424-2684-424C-8375-4D40A167E1BD}" srcOrd="1" destOrd="0" presId="urn:microsoft.com/office/officeart/2005/8/layout/process1"/>
    <dgm:cxn modelId="{7399A80F-AE1C-4DDE-95AA-8EE42DF01DD1}" type="presOf" srcId="{43508D1C-D820-4E34-8D7F-1AC31B31322D}" destId="{2CB3EBD5-471C-4D0B-88A6-8965218AF6E1}" srcOrd="0" destOrd="0" presId="urn:microsoft.com/office/officeart/2005/8/layout/process1"/>
    <dgm:cxn modelId="{F2303CCC-35F7-4CF2-88D6-0A95E9C0C629}" type="presOf" srcId="{51790E73-3C77-49F4-9D46-E2DB9C8F7BC2}" destId="{92C3A73C-3AAC-4D6F-A574-56FA4935F9E1}" srcOrd="1" destOrd="0" presId="urn:microsoft.com/office/officeart/2005/8/layout/process1"/>
    <dgm:cxn modelId="{F1A6A212-A24A-444D-8C81-78828D65420E}" type="presOf" srcId="{45478E33-4842-4498-B880-AC6ADFC511A8}" destId="{5C2ECC53-E6CA-42F3-A9EB-77E1F9901AE8}" srcOrd="0" destOrd="0" presId="urn:microsoft.com/office/officeart/2005/8/layout/process1"/>
    <dgm:cxn modelId="{77EA4BBC-4A94-4D66-B764-B7CBBFE43CAC}" type="presOf" srcId="{535EC307-5A04-4995-9335-03F4094738E2}" destId="{735F2336-550F-4EA9-9CA9-3803DBB41EC6}" srcOrd="0" destOrd="0" presId="urn:microsoft.com/office/officeart/2005/8/layout/process1"/>
    <dgm:cxn modelId="{5DA633A7-666B-4A4F-A720-2C36BEA6BF27}" srcId="{55D1C64F-F3AC-444D-A534-F1C0ABA133F8}" destId="{5BC85155-3FE3-4A8F-A026-1CECC1C9D8EB}" srcOrd="2" destOrd="0" parTransId="{14576B96-EC99-473C-A815-7F56693852FD}" sibTransId="{C6FAC96F-1667-4E6E-B7A0-E2F316EDD041}"/>
    <dgm:cxn modelId="{85888600-431D-4BFC-9372-69A37FB4E24C}" type="presOf" srcId="{68C9D419-67E9-4024-8122-9178D7005E54}" destId="{35C3B0DB-5848-463A-A8E0-DC24B07393B3}" srcOrd="0" destOrd="0" presId="urn:microsoft.com/office/officeart/2005/8/layout/process1"/>
    <dgm:cxn modelId="{66BE4488-2A0B-474E-B683-0C49C5F512C4}" srcId="{55D1C64F-F3AC-444D-A534-F1C0ABA133F8}" destId="{CCB343DC-DA36-48E0-9E81-DEDC2D6CB63A}" srcOrd="4" destOrd="0" parTransId="{C5367DBA-5AAC-41C3-B94F-D3E1DF8FF21B}" sibTransId="{57C9815E-1895-4F1E-A38C-2A4C35C32A22}"/>
    <dgm:cxn modelId="{F3D4DC6B-2730-4270-9CC6-F754C94BFF49}" srcId="{55D1C64F-F3AC-444D-A534-F1C0ABA133F8}" destId="{535EC307-5A04-4995-9335-03F4094738E2}" srcOrd="3" destOrd="0" parTransId="{2D72CC1E-4E61-4051-AA4B-729FEE3052EF}" sibTransId="{8B24CF9D-5BF2-4A2C-B922-F63E08E02BD3}"/>
    <dgm:cxn modelId="{47FEECBB-812D-41D2-A825-A575E4D175BB}" type="presOf" srcId="{55D1C64F-F3AC-444D-A534-F1C0ABA133F8}" destId="{9F848939-26BF-4AD9-A458-26B066EF87DA}" srcOrd="0" destOrd="0" presId="urn:microsoft.com/office/officeart/2005/8/layout/process1"/>
    <dgm:cxn modelId="{21A65EFE-52A0-480F-A220-E7B5DE32E8D0}" type="presOf" srcId="{C6FAC96F-1667-4E6E-B7A0-E2F316EDD041}" destId="{48CBD639-124D-430E-90A0-44800417D138}" srcOrd="1" destOrd="0" presId="urn:microsoft.com/office/officeart/2005/8/layout/process1"/>
    <dgm:cxn modelId="{7FE32EEC-A2A7-4895-96AC-DF5CA73465B2}" type="presOf" srcId="{51790E73-3C77-49F4-9D46-E2DB9C8F7BC2}" destId="{BFF8353B-AFAB-4C19-BF6E-7EB4F09553A5}" srcOrd="0" destOrd="0" presId="urn:microsoft.com/office/officeart/2005/8/layout/process1"/>
    <dgm:cxn modelId="{6AD2DFBF-29A3-499E-9201-9E757B77E004}" type="presOf" srcId="{CCB343DC-DA36-48E0-9E81-DEDC2D6CB63A}" destId="{E884AA3A-2925-49DC-B02C-6886A4B12CCD}" srcOrd="0" destOrd="0" presId="urn:microsoft.com/office/officeart/2005/8/layout/process1"/>
    <dgm:cxn modelId="{C5C11AFA-7894-41B2-8524-DA05E9B8FD59}" type="presParOf" srcId="{9F848939-26BF-4AD9-A458-26B066EF87DA}" destId="{2CB3EBD5-471C-4D0B-88A6-8965218AF6E1}" srcOrd="0" destOrd="0" presId="urn:microsoft.com/office/officeart/2005/8/layout/process1"/>
    <dgm:cxn modelId="{B4C4F9C1-9C2F-4859-8268-307282242368}" type="presParOf" srcId="{9F848939-26BF-4AD9-A458-26B066EF87DA}" destId="{BFF8353B-AFAB-4C19-BF6E-7EB4F09553A5}" srcOrd="1" destOrd="0" presId="urn:microsoft.com/office/officeart/2005/8/layout/process1"/>
    <dgm:cxn modelId="{399F282C-2FDB-4062-AD58-0079A8A10F92}" type="presParOf" srcId="{BFF8353B-AFAB-4C19-BF6E-7EB4F09553A5}" destId="{92C3A73C-3AAC-4D6F-A574-56FA4935F9E1}" srcOrd="0" destOrd="0" presId="urn:microsoft.com/office/officeart/2005/8/layout/process1"/>
    <dgm:cxn modelId="{E0BE4E61-2DFE-4266-88B9-1E0CDF00A718}" type="presParOf" srcId="{9F848939-26BF-4AD9-A458-26B066EF87DA}" destId="{5C2ECC53-E6CA-42F3-A9EB-77E1F9901AE8}" srcOrd="2" destOrd="0" presId="urn:microsoft.com/office/officeart/2005/8/layout/process1"/>
    <dgm:cxn modelId="{C4EE1CAC-7EC9-4E93-8FC0-63CEB6A64014}" type="presParOf" srcId="{9F848939-26BF-4AD9-A458-26B066EF87DA}" destId="{35C3B0DB-5848-463A-A8E0-DC24B07393B3}" srcOrd="3" destOrd="0" presId="urn:microsoft.com/office/officeart/2005/8/layout/process1"/>
    <dgm:cxn modelId="{BB7D992A-9CB6-4453-8B6E-E2A50F9DA86B}" type="presParOf" srcId="{35C3B0DB-5848-463A-A8E0-DC24B07393B3}" destId="{85E9237D-DEBA-448A-BAFD-2978A6F1E141}" srcOrd="0" destOrd="0" presId="urn:microsoft.com/office/officeart/2005/8/layout/process1"/>
    <dgm:cxn modelId="{C89C4E68-17EB-48BE-B321-621B05238ED6}" type="presParOf" srcId="{9F848939-26BF-4AD9-A458-26B066EF87DA}" destId="{1EC1639F-7F39-47A2-B0F7-9A9AA0A37B0C}" srcOrd="4" destOrd="0" presId="urn:microsoft.com/office/officeart/2005/8/layout/process1"/>
    <dgm:cxn modelId="{A857C2E2-645B-4FC5-BD4B-7F8E7028CCC6}" type="presParOf" srcId="{9F848939-26BF-4AD9-A458-26B066EF87DA}" destId="{777E7DE9-03CF-4343-AA52-DA7B48AF6A67}" srcOrd="5" destOrd="0" presId="urn:microsoft.com/office/officeart/2005/8/layout/process1"/>
    <dgm:cxn modelId="{70C2AFE5-7238-4839-ACE4-3B368C78ED78}" type="presParOf" srcId="{777E7DE9-03CF-4343-AA52-DA7B48AF6A67}" destId="{48CBD639-124D-430E-90A0-44800417D138}" srcOrd="0" destOrd="0" presId="urn:microsoft.com/office/officeart/2005/8/layout/process1"/>
    <dgm:cxn modelId="{575C006D-D776-49A0-BA96-C14F5EED0D82}" type="presParOf" srcId="{9F848939-26BF-4AD9-A458-26B066EF87DA}" destId="{735F2336-550F-4EA9-9CA9-3803DBB41EC6}" srcOrd="6" destOrd="0" presId="urn:microsoft.com/office/officeart/2005/8/layout/process1"/>
    <dgm:cxn modelId="{7280B8F7-3603-4F24-9E7E-25FDB7172E46}" type="presParOf" srcId="{9F848939-26BF-4AD9-A458-26B066EF87DA}" destId="{954854E1-476E-4CAF-BB53-083232F9BAC5}" srcOrd="7" destOrd="0" presId="urn:microsoft.com/office/officeart/2005/8/layout/process1"/>
    <dgm:cxn modelId="{AAD517C6-03B2-4D2F-99DE-CDCC8F765AA7}" type="presParOf" srcId="{954854E1-476E-4CAF-BB53-083232F9BAC5}" destId="{8F80F424-2684-424C-8375-4D40A167E1BD}" srcOrd="0" destOrd="0" presId="urn:microsoft.com/office/officeart/2005/8/layout/process1"/>
    <dgm:cxn modelId="{37742DF5-2AEB-4642-9DC9-BD228D1BF0CE}" type="presParOf" srcId="{9F848939-26BF-4AD9-A458-26B066EF87DA}" destId="{E884AA3A-2925-49DC-B02C-6886A4B12CCD}"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F80163-5BDE-4E0A-8511-619EC5B88392}" type="doc">
      <dgm:prSet loTypeId="urn:microsoft.com/office/officeart/2005/8/layout/pyramid2" loCatId="pyramid" qsTypeId="urn:microsoft.com/office/officeart/2005/8/quickstyle/simple1" qsCatId="simple" csTypeId="urn:microsoft.com/office/officeart/2005/8/colors/colorful5" csCatId="colorful" phldr="1"/>
      <dgm:spPr/>
    </dgm:pt>
    <dgm:pt modelId="{D05FD53A-9D05-49A7-A351-70E7B6616B89}">
      <dgm:prSet phldrT="[Text]" custT="1"/>
      <dgm:spPr/>
      <dgm:t>
        <a:bodyPr/>
        <a:lstStyle/>
        <a:p>
          <a:r>
            <a:rPr lang="en-GB" sz="1600" b="1" dirty="0" smtClean="0"/>
            <a:t>Bodies developing their own actions</a:t>
          </a:r>
          <a:endParaRPr lang="en-US" sz="1600" b="1" dirty="0"/>
        </a:p>
      </dgm:t>
    </dgm:pt>
    <dgm:pt modelId="{14B49F3C-13A7-490E-AAB2-7485A7B1B358}" type="parTrans" cxnId="{AA025DC8-141D-4DB1-BCC0-D282B7989075}">
      <dgm:prSet/>
      <dgm:spPr/>
      <dgm:t>
        <a:bodyPr/>
        <a:lstStyle/>
        <a:p>
          <a:endParaRPr lang="en-US"/>
        </a:p>
      </dgm:t>
    </dgm:pt>
    <dgm:pt modelId="{7E94E0D6-9FDA-4EB9-95B3-A7926CE7FAA9}" type="sibTrans" cxnId="{AA025DC8-141D-4DB1-BCC0-D282B7989075}">
      <dgm:prSet/>
      <dgm:spPr/>
      <dgm:t>
        <a:bodyPr/>
        <a:lstStyle/>
        <a:p>
          <a:endParaRPr lang="en-US"/>
        </a:p>
      </dgm:t>
    </dgm:pt>
    <dgm:pt modelId="{9D8ACE21-FB94-4061-A266-9AEFBC338470}">
      <dgm:prSet custT="1"/>
      <dgm:spPr/>
      <dgm:t>
        <a:bodyPr/>
        <a:lstStyle/>
        <a:p>
          <a:r>
            <a:rPr lang="en-GB" sz="1600" b="1" dirty="0" smtClean="0"/>
            <a:t>Support bodies to reflect on where they are and what they could do differently</a:t>
          </a:r>
          <a:endParaRPr lang="en-US" sz="1600" b="1" dirty="0"/>
        </a:p>
      </dgm:t>
    </dgm:pt>
    <dgm:pt modelId="{10C86A41-4DC6-45FF-83F1-71F0FC2DFD14}" type="parTrans" cxnId="{505E105E-7C8A-4E61-9D57-AF4DF0271B0C}">
      <dgm:prSet/>
      <dgm:spPr/>
      <dgm:t>
        <a:bodyPr/>
        <a:lstStyle/>
        <a:p>
          <a:endParaRPr lang="en-US"/>
        </a:p>
      </dgm:t>
    </dgm:pt>
    <dgm:pt modelId="{8F729C37-EC8E-434C-86C9-F3F502F0838F}" type="sibTrans" cxnId="{505E105E-7C8A-4E61-9D57-AF4DF0271B0C}">
      <dgm:prSet/>
      <dgm:spPr/>
      <dgm:t>
        <a:bodyPr/>
        <a:lstStyle/>
        <a:p>
          <a:endParaRPr lang="en-US"/>
        </a:p>
      </dgm:t>
    </dgm:pt>
    <dgm:pt modelId="{8607D74A-9E39-421C-AEB9-66F7115CF9B6}">
      <dgm:prSet custT="1"/>
      <dgm:spPr/>
      <dgm:t>
        <a:bodyPr/>
        <a:lstStyle/>
        <a:p>
          <a:r>
            <a:rPr lang="en-GB" sz="1600" b="1" dirty="0" smtClean="0"/>
            <a:t>Captures narrative and seeks the views of a cross-section of staff and stakeholders </a:t>
          </a:r>
          <a:endParaRPr lang="en-US" sz="1600" b="1" dirty="0"/>
        </a:p>
      </dgm:t>
    </dgm:pt>
    <dgm:pt modelId="{B93259B9-10E7-4F98-B47A-45A65DA888FA}" type="parTrans" cxnId="{986D30F3-9232-4AEE-8245-00A64FDF365D}">
      <dgm:prSet/>
      <dgm:spPr/>
      <dgm:t>
        <a:bodyPr/>
        <a:lstStyle/>
        <a:p>
          <a:endParaRPr lang="en-US"/>
        </a:p>
      </dgm:t>
    </dgm:pt>
    <dgm:pt modelId="{5106A6E3-AA70-4705-B76A-51BE5F0171A5}" type="sibTrans" cxnId="{986D30F3-9232-4AEE-8245-00A64FDF365D}">
      <dgm:prSet/>
      <dgm:spPr/>
      <dgm:t>
        <a:bodyPr/>
        <a:lstStyle/>
        <a:p>
          <a:endParaRPr lang="en-US"/>
        </a:p>
      </dgm:t>
    </dgm:pt>
    <dgm:pt modelId="{D900CFF3-6713-489C-8673-2B61EC96E576}">
      <dgm:prSet custT="1"/>
      <dgm:spPr/>
      <dgm:t>
        <a:bodyPr/>
        <a:lstStyle/>
        <a:p>
          <a:r>
            <a:rPr lang="en-GB" sz="1600" b="1" dirty="0" smtClean="0"/>
            <a:t>Focuses on the “how”, as well as the “what” </a:t>
          </a:r>
          <a:endParaRPr lang="en-US" sz="1600" b="1" dirty="0"/>
        </a:p>
      </dgm:t>
    </dgm:pt>
    <dgm:pt modelId="{2037A781-4D69-4E76-B4CE-29858C3A24CC}" type="parTrans" cxnId="{E270F1E7-BDB1-48F2-8F6A-6784307361E7}">
      <dgm:prSet/>
      <dgm:spPr/>
      <dgm:t>
        <a:bodyPr/>
        <a:lstStyle/>
        <a:p>
          <a:endParaRPr lang="en-US"/>
        </a:p>
      </dgm:t>
    </dgm:pt>
    <dgm:pt modelId="{8048C3DA-7043-4D2A-8B14-6C4B2CAC6D5C}" type="sibTrans" cxnId="{E270F1E7-BDB1-48F2-8F6A-6784307361E7}">
      <dgm:prSet/>
      <dgm:spPr/>
      <dgm:t>
        <a:bodyPr/>
        <a:lstStyle/>
        <a:p>
          <a:endParaRPr lang="en-US"/>
        </a:p>
      </dgm:t>
    </dgm:pt>
    <dgm:pt modelId="{9BE9EE9E-C847-4CF2-9946-BCA481ED97D5}">
      <dgm:prSet custT="1"/>
      <dgm:spPr/>
      <dgm:t>
        <a:bodyPr/>
        <a:lstStyle/>
        <a:p>
          <a:r>
            <a:rPr lang="en-GB" sz="1600" b="1" dirty="0" smtClean="0"/>
            <a:t>Based on the SDP and the five ways of working</a:t>
          </a:r>
          <a:endParaRPr lang="en-US" sz="1600" b="1" dirty="0"/>
        </a:p>
      </dgm:t>
    </dgm:pt>
    <dgm:pt modelId="{33208734-FFD1-44D4-BAD9-AB42B8B97A49}" type="parTrans" cxnId="{6646211A-736F-471D-9C9D-8480EF3A81E0}">
      <dgm:prSet/>
      <dgm:spPr/>
      <dgm:t>
        <a:bodyPr/>
        <a:lstStyle/>
        <a:p>
          <a:endParaRPr lang="en-US"/>
        </a:p>
      </dgm:t>
    </dgm:pt>
    <dgm:pt modelId="{A9DF4D71-3C0A-413F-86A6-E526713BE70A}" type="sibTrans" cxnId="{6646211A-736F-471D-9C9D-8480EF3A81E0}">
      <dgm:prSet/>
      <dgm:spPr/>
      <dgm:t>
        <a:bodyPr/>
        <a:lstStyle/>
        <a:p>
          <a:endParaRPr lang="en-US"/>
        </a:p>
      </dgm:t>
    </dgm:pt>
    <dgm:pt modelId="{352F3265-9C19-45D8-B346-70F35AF8D300}">
      <dgm:prSet phldrT="[Text]" custT="1"/>
      <dgm:spPr/>
      <dgm:t>
        <a:bodyPr/>
        <a:lstStyle/>
        <a:p>
          <a:r>
            <a:rPr lang="en-GB" sz="1600" b="1" dirty="0" smtClean="0"/>
            <a:t>Where possible giving early feedback </a:t>
          </a:r>
          <a:endParaRPr lang="en-US" sz="1600" b="1" dirty="0"/>
        </a:p>
      </dgm:t>
    </dgm:pt>
    <dgm:pt modelId="{B7FF3E82-BDF8-4612-AD4A-4615C0E64C46}" type="parTrans" cxnId="{DEEFA1AE-6BA3-4460-8EA6-DA0CA0AAA65C}">
      <dgm:prSet/>
      <dgm:spPr/>
      <dgm:t>
        <a:bodyPr/>
        <a:lstStyle/>
        <a:p>
          <a:endParaRPr lang="en-US"/>
        </a:p>
      </dgm:t>
    </dgm:pt>
    <dgm:pt modelId="{19F28F8A-406D-431E-A4FA-3595CB17BF23}" type="sibTrans" cxnId="{DEEFA1AE-6BA3-4460-8EA6-DA0CA0AAA65C}">
      <dgm:prSet/>
      <dgm:spPr/>
      <dgm:t>
        <a:bodyPr/>
        <a:lstStyle/>
        <a:p>
          <a:endParaRPr lang="en-US"/>
        </a:p>
      </dgm:t>
    </dgm:pt>
    <dgm:pt modelId="{0126DF32-04D1-4346-BCB9-84B75A58D9BC}" type="pres">
      <dgm:prSet presAssocID="{9DF80163-5BDE-4E0A-8511-619EC5B88392}" presName="compositeShape" presStyleCnt="0">
        <dgm:presLayoutVars>
          <dgm:dir/>
          <dgm:resizeHandles/>
        </dgm:presLayoutVars>
      </dgm:prSet>
      <dgm:spPr/>
    </dgm:pt>
    <dgm:pt modelId="{1C2AADC7-5AF9-49F1-9658-E6B8624EF3FB}" type="pres">
      <dgm:prSet presAssocID="{9DF80163-5BDE-4E0A-8511-619EC5B88392}" presName="pyramid" presStyleLbl="node1" presStyleIdx="0" presStyleCnt="1" custScaleX="149681"/>
      <dgm:spPr/>
    </dgm:pt>
    <dgm:pt modelId="{BE00FA9D-F90C-4AC3-B35B-C7DE9A181492}" type="pres">
      <dgm:prSet presAssocID="{9DF80163-5BDE-4E0A-8511-619EC5B88392}" presName="theList" presStyleCnt="0"/>
      <dgm:spPr/>
    </dgm:pt>
    <dgm:pt modelId="{CC903EEA-0027-4895-926A-7651ED7D2DFE}" type="pres">
      <dgm:prSet presAssocID="{D05FD53A-9D05-49A7-A351-70E7B6616B89}" presName="aNode" presStyleLbl="fgAcc1" presStyleIdx="0" presStyleCnt="6" custScaleX="191165" custScaleY="100001">
        <dgm:presLayoutVars>
          <dgm:bulletEnabled val="1"/>
        </dgm:presLayoutVars>
      </dgm:prSet>
      <dgm:spPr/>
      <dgm:t>
        <a:bodyPr/>
        <a:lstStyle/>
        <a:p>
          <a:endParaRPr lang="en-US"/>
        </a:p>
      </dgm:t>
    </dgm:pt>
    <dgm:pt modelId="{7D23848E-DCFE-40B1-A99E-13F8134B3053}" type="pres">
      <dgm:prSet presAssocID="{D05FD53A-9D05-49A7-A351-70E7B6616B89}" presName="aSpace" presStyleCnt="0"/>
      <dgm:spPr/>
    </dgm:pt>
    <dgm:pt modelId="{9304E597-26C1-4804-91E6-A6B7D8A9CA38}" type="pres">
      <dgm:prSet presAssocID="{352F3265-9C19-45D8-B346-70F35AF8D300}" presName="aNode" presStyleLbl="fgAcc1" presStyleIdx="1" presStyleCnt="6" custScaleX="191165">
        <dgm:presLayoutVars>
          <dgm:bulletEnabled val="1"/>
        </dgm:presLayoutVars>
      </dgm:prSet>
      <dgm:spPr/>
      <dgm:t>
        <a:bodyPr/>
        <a:lstStyle/>
        <a:p>
          <a:endParaRPr lang="en-US"/>
        </a:p>
      </dgm:t>
    </dgm:pt>
    <dgm:pt modelId="{1D08796F-5610-4FD4-96A9-01490BA109EA}" type="pres">
      <dgm:prSet presAssocID="{352F3265-9C19-45D8-B346-70F35AF8D300}" presName="aSpace" presStyleCnt="0"/>
      <dgm:spPr/>
    </dgm:pt>
    <dgm:pt modelId="{A3C2C431-4243-4AE2-A612-8596815B5E7B}" type="pres">
      <dgm:prSet presAssocID="{9D8ACE21-FB94-4061-A266-9AEFBC338470}" presName="aNode" presStyleLbl="fgAcc1" presStyleIdx="2" presStyleCnt="6" custScaleX="191165">
        <dgm:presLayoutVars>
          <dgm:bulletEnabled val="1"/>
        </dgm:presLayoutVars>
      </dgm:prSet>
      <dgm:spPr/>
      <dgm:t>
        <a:bodyPr/>
        <a:lstStyle/>
        <a:p>
          <a:endParaRPr lang="en-US"/>
        </a:p>
      </dgm:t>
    </dgm:pt>
    <dgm:pt modelId="{DACA747C-C41F-4E54-AF25-1915E4809DB7}" type="pres">
      <dgm:prSet presAssocID="{9D8ACE21-FB94-4061-A266-9AEFBC338470}" presName="aSpace" presStyleCnt="0"/>
      <dgm:spPr/>
    </dgm:pt>
    <dgm:pt modelId="{30E07623-E1DA-4319-BEE1-5B7EE9A10C91}" type="pres">
      <dgm:prSet presAssocID="{8607D74A-9E39-421C-AEB9-66F7115CF9B6}" presName="aNode" presStyleLbl="fgAcc1" presStyleIdx="3" presStyleCnt="6" custScaleX="191165">
        <dgm:presLayoutVars>
          <dgm:bulletEnabled val="1"/>
        </dgm:presLayoutVars>
      </dgm:prSet>
      <dgm:spPr/>
      <dgm:t>
        <a:bodyPr/>
        <a:lstStyle/>
        <a:p>
          <a:endParaRPr lang="en-US"/>
        </a:p>
      </dgm:t>
    </dgm:pt>
    <dgm:pt modelId="{40CE6562-7134-4C45-AB66-5C8E539D912B}" type="pres">
      <dgm:prSet presAssocID="{8607D74A-9E39-421C-AEB9-66F7115CF9B6}" presName="aSpace" presStyleCnt="0"/>
      <dgm:spPr/>
    </dgm:pt>
    <dgm:pt modelId="{90A1A6F8-5FBC-4042-9647-B9E5AA4EC011}" type="pres">
      <dgm:prSet presAssocID="{D900CFF3-6713-489C-8673-2B61EC96E576}" presName="aNode" presStyleLbl="fgAcc1" presStyleIdx="4" presStyleCnt="6" custScaleX="191165">
        <dgm:presLayoutVars>
          <dgm:bulletEnabled val="1"/>
        </dgm:presLayoutVars>
      </dgm:prSet>
      <dgm:spPr/>
      <dgm:t>
        <a:bodyPr/>
        <a:lstStyle/>
        <a:p>
          <a:endParaRPr lang="en-US"/>
        </a:p>
      </dgm:t>
    </dgm:pt>
    <dgm:pt modelId="{69300FF8-3F28-4C00-91E3-FD72E4EB3BBB}" type="pres">
      <dgm:prSet presAssocID="{D900CFF3-6713-489C-8673-2B61EC96E576}" presName="aSpace" presStyleCnt="0"/>
      <dgm:spPr/>
    </dgm:pt>
    <dgm:pt modelId="{84213F5C-D579-48C1-9A5F-376AAAFB466B}" type="pres">
      <dgm:prSet presAssocID="{9BE9EE9E-C847-4CF2-9946-BCA481ED97D5}" presName="aNode" presStyleLbl="fgAcc1" presStyleIdx="5" presStyleCnt="6" custScaleX="191165">
        <dgm:presLayoutVars>
          <dgm:bulletEnabled val="1"/>
        </dgm:presLayoutVars>
      </dgm:prSet>
      <dgm:spPr/>
      <dgm:t>
        <a:bodyPr/>
        <a:lstStyle/>
        <a:p>
          <a:endParaRPr lang="en-US"/>
        </a:p>
      </dgm:t>
    </dgm:pt>
    <dgm:pt modelId="{B709DAC0-15AE-4BF9-98BC-3CC14DD49A86}" type="pres">
      <dgm:prSet presAssocID="{9BE9EE9E-C847-4CF2-9946-BCA481ED97D5}" presName="aSpace" presStyleCnt="0"/>
      <dgm:spPr/>
    </dgm:pt>
  </dgm:ptLst>
  <dgm:cxnLst>
    <dgm:cxn modelId="{E270F1E7-BDB1-48F2-8F6A-6784307361E7}" srcId="{9DF80163-5BDE-4E0A-8511-619EC5B88392}" destId="{D900CFF3-6713-489C-8673-2B61EC96E576}" srcOrd="4" destOrd="0" parTransId="{2037A781-4D69-4E76-B4CE-29858C3A24CC}" sibTransId="{8048C3DA-7043-4D2A-8B14-6C4B2CAC6D5C}"/>
    <dgm:cxn modelId="{09D191AF-AD7E-4786-B34F-8F223F0AFE53}" type="presOf" srcId="{8607D74A-9E39-421C-AEB9-66F7115CF9B6}" destId="{30E07623-E1DA-4319-BEE1-5B7EE9A10C91}" srcOrd="0" destOrd="0" presId="urn:microsoft.com/office/officeart/2005/8/layout/pyramid2"/>
    <dgm:cxn modelId="{986D30F3-9232-4AEE-8245-00A64FDF365D}" srcId="{9DF80163-5BDE-4E0A-8511-619EC5B88392}" destId="{8607D74A-9E39-421C-AEB9-66F7115CF9B6}" srcOrd="3" destOrd="0" parTransId="{B93259B9-10E7-4F98-B47A-45A65DA888FA}" sibTransId="{5106A6E3-AA70-4705-B76A-51BE5F0171A5}"/>
    <dgm:cxn modelId="{505E105E-7C8A-4E61-9D57-AF4DF0271B0C}" srcId="{9DF80163-5BDE-4E0A-8511-619EC5B88392}" destId="{9D8ACE21-FB94-4061-A266-9AEFBC338470}" srcOrd="2" destOrd="0" parTransId="{10C86A41-4DC6-45FF-83F1-71F0FC2DFD14}" sibTransId="{8F729C37-EC8E-434C-86C9-F3F502F0838F}"/>
    <dgm:cxn modelId="{631D161A-189E-402A-A6BA-64FF188108CB}" type="presOf" srcId="{9DF80163-5BDE-4E0A-8511-619EC5B88392}" destId="{0126DF32-04D1-4346-BCB9-84B75A58D9BC}" srcOrd="0" destOrd="0" presId="urn:microsoft.com/office/officeart/2005/8/layout/pyramid2"/>
    <dgm:cxn modelId="{CF54EA00-0274-4A7E-82A3-AA2B2DE9EE48}" type="presOf" srcId="{352F3265-9C19-45D8-B346-70F35AF8D300}" destId="{9304E597-26C1-4804-91E6-A6B7D8A9CA38}" srcOrd="0" destOrd="0" presId="urn:microsoft.com/office/officeart/2005/8/layout/pyramid2"/>
    <dgm:cxn modelId="{29CCA69A-737C-4985-9650-5403328AD4C4}" type="presOf" srcId="{9BE9EE9E-C847-4CF2-9946-BCA481ED97D5}" destId="{84213F5C-D579-48C1-9A5F-376AAAFB466B}" srcOrd="0" destOrd="0" presId="urn:microsoft.com/office/officeart/2005/8/layout/pyramid2"/>
    <dgm:cxn modelId="{DEEFA1AE-6BA3-4460-8EA6-DA0CA0AAA65C}" srcId="{9DF80163-5BDE-4E0A-8511-619EC5B88392}" destId="{352F3265-9C19-45D8-B346-70F35AF8D300}" srcOrd="1" destOrd="0" parTransId="{B7FF3E82-BDF8-4612-AD4A-4615C0E64C46}" sibTransId="{19F28F8A-406D-431E-A4FA-3595CB17BF23}"/>
    <dgm:cxn modelId="{19292E5B-A423-4154-A32C-66E4FE3517C5}" type="presOf" srcId="{D05FD53A-9D05-49A7-A351-70E7B6616B89}" destId="{CC903EEA-0027-4895-926A-7651ED7D2DFE}" srcOrd="0" destOrd="0" presId="urn:microsoft.com/office/officeart/2005/8/layout/pyramid2"/>
    <dgm:cxn modelId="{AA025DC8-141D-4DB1-BCC0-D282B7989075}" srcId="{9DF80163-5BDE-4E0A-8511-619EC5B88392}" destId="{D05FD53A-9D05-49A7-A351-70E7B6616B89}" srcOrd="0" destOrd="0" parTransId="{14B49F3C-13A7-490E-AAB2-7485A7B1B358}" sibTransId="{7E94E0D6-9FDA-4EB9-95B3-A7926CE7FAA9}"/>
    <dgm:cxn modelId="{FED36C4A-5A9C-4B4B-B332-56B8D2B6F335}" type="presOf" srcId="{9D8ACE21-FB94-4061-A266-9AEFBC338470}" destId="{A3C2C431-4243-4AE2-A612-8596815B5E7B}" srcOrd="0" destOrd="0" presId="urn:microsoft.com/office/officeart/2005/8/layout/pyramid2"/>
    <dgm:cxn modelId="{6646211A-736F-471D-9C9D-8480EF3A81E0}" srcId="{9DF80163-5BDE-4E0A-8511-619EC5B88392}" destId="{9BE9EE9E-C847-4CF2-9946-BCA481ED97D5}" srcOrd="5" destOrd="0" parTransId="{33208734-FFD1-44D4-BAD9-AB42B8B97A49}" sibTransId="{A9DF4D71-3C0A-413F-86A6-E526713BE70A}"/>
    <dgm:cxn modelId="{EB1FAEB8-1DA5-4AFB-9F3B-65A33A9929D5}" type="presOf" srcId="{D900CFF3-6713-489C-8673-2B61EC96E576}" destId="{90A1A6F8-5FBC-4042-9647-B9E5AA4EC011}" srcOrd="0" destOrd="0" presId="urn:microsoft.com/office/officeart/2005/8/layout/pyramid2"/>
    <dgm:cxn modelId="{D9752B28-77FB-4E18-B83E-3A42D0E37698}" type="presParOf" srcId="{0126DF32-04D1-4346-BCB9-84B75A58D9BC}" destId="{1C2AADC7-5AF9-49F1-9658-E6B8624EF3FB}" srcOrd="0" destOrd="0" presId="urn:microsoft.com/office/officeart/2005/8/layout/pyramid2"/>
    <dgm:cxn modelId="{B18D8189-1E70-4387-893B-F4AFECADB7F6}" type="presParOf" srcId="{0126DF32-04D1-4346-BCB9-84B75A58D9BC}" destId="{BE00FA9D-F90C-4AC3-B35B-C7DE9A181492}" srcOrd="1" destOrd="0" presId="urn:microsoft.com/office/officeart/2005/8/layout/pyramid2"/>
    <dgm:cxn modelId="{9CA28E70-949B-4B73-B1DB-43B922EDF37C}" type="presParOf" srcId="{BE00FA9D-F90C-4AC3-B35B-C7DE9A181492}" destId="{CC903EEA-0027-4895-926A-7651ED7D2DFE}" srcOrd="0" destOrd="0" presId="urn:microsoft.com/office/officeart/2005/8/layout/pyramid2"/>
    <dgm:cxn modelId="{8FC5FDF7-1C31-47EA-BBC4-7DD6F61388EC}" type="presParOf" srcId="{BE00FA9D-F90C-4AC3-B35B-C7DE9A181492}" destId="{7D23848E-DCFE-40B1-A99E-13F8134B3053}" srcOrd="1" destOrd="0" presId="urn:microsoft.com/office/officeart/2005/8/layout/pyramid2"/>
    <dgm:cxn modelId="{8A831B85-FD0B-41C9-B653-34BB0412CCFC}" type="presParOf" srcId="{BE00FA9D-F90C-4AC3-B35B-C7DE9A181492}" destId="{9304E597-26C1-4804-91E6-A6B7D8A9CA38}" srcOrd="2" destOrd="0" presId="urn:microsoft.com/office/officeart/2005/8/layout/pyramid2"/>
    <dgm:cxn modelId="{6AF14BAA-2F74-476C-B920-304F4698CF33}" type="presParOf" srcId="{BE00FA9D-F90C-4AC3-B35B-C7DE9A181492}" destId="{1D08796F-5610-4FD4-96A9-01490BA109EA}" srcOrd="3" destOrd="0" presId="urn:microsoft.com/office/officeart/2005/8/layout/pyramid2"/>
    <dgm:cxn modelId="{0A6BD2A7-0E37-4CF2-B062-294033EE67DA}" type="presParOf" srcId="{BE00FA9D-F90C-4AC3-B35B-C7DE9A181492}" destId="{A3C2C431-4243-4AE2-A612-8596815B5E7B}" srcOrd="4" destOrd="0" presId="urn:microsoft.com/office/officeart/2005/8/layout/pyramid2"/>
    <dgm:cxn modelId="{3DAAEFCC-7E7F-4E10-9323-E3E0ACDEC5B6}" type="presParOf" srcId="{BE00FA9D-F90C-4AC3-B35B-C7DE9A181492}" destId="{DACA747C-C41F-4E54-AF25-1915E4809DB7}" srcOrd="5" destOrd="0" presId="urn:microsoft.com/office/officeart/2005/8/layout/pyramid2"/>
    <dgm:cxn modelId="{43BFFF7E-4C77-4CA1-9F41-6BEE3C589D90}" type="presParOf" srcId="{BE00FA9D-F90C-4AC3-B35B-C7DE9A181492}" destId="{30E07623-E1DA-4319-BEE1-5B7EE9A10C91}" srcOrd="6" destOrd="0" presId="urn:microsoft.com/office/officeart/2005/8/layout/pyramid2"/>
    <dgm:cxn modelId="{BDDF83A3-FCE1-48D7-9F56-F8B2D6BB6189}" type="presParOf" srcId="{BE00FA9D-F90C-4AC3-B35B-C7DE9A181492}" destId="{40CE6562-7134-4C45-AB66-5C8E539D912B}" srcOrd="7" destOrd="0" presId="urn:microsoft.com/office/officeart/2005/8/layout/pyramid2"/>
    <dgm:cxn modelId="{A53885D6-0BBD-45F6-B7F8-AA53B21267FB}" type="presParOf" srcId="{BE00FA9D-F90C-4AC3-B35B-C7DE9A181492}" destId="{90A1A6F8-5FBC-4042-9647-B9E5AA4EC011}" srcOrd="8" destOrd="0" presId="urn:microsoft.com/office/officeart/2005/8/layout/pyramid2"/>
    <dgm:cxn modelId="{3C9E0F45-3432-4523-B845-A43EB32F5BA5}" type="presParOf" srcId="{BE00FA9D-F90C-4AC3-B35B-C7DE9A181492}" destId="{69300FF8-3F28-4C00-91E3-FD72E4EB3BBB}" srcOrd="9" destOrd="0" presId="urn:microsoft.com/office/officeart/2005/8/layout/pyramid2"/>
    <dgm:cxn modelId="{F6144DCC-CE35-49F2-BACA-E17DB9595B50}" type="presParOf" srcId="{BE00FA9D-F90C-4AC3-B35B-C7DE9A181492}" destId="{84213F5C-D579-48C1-9A5F-376AAAFB466B}" srcOrd="10" destOrd="0" presId="urn:microsoft.com/office/officeart/2005/8/layout/pyramid2"/>
    <dgm:cxn modelId="{CE6ADF3E-1761-44DB-931D-9EF25062D6A3}" type="presParOf" srcId="{BE00FA9D-F90C-4AC3-B35B-C7DE9A181492}" destId="{B709DAC0-15AE-4BF9-98BC-3CC14DD49A86}"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B3EBD5-471C-4D0B-88A6-8965218AF6E1}">
      <dsp:nvSpPr>
        <dsp:cNvPr id="0" name=""/>
        <dsp:cNvSpPr/>
      </dsp:nvSpPr>
      <dsp:spPr>
        <a:xfrm>
          <a:off x="5096" y="1729906"/>
          <a:ext cx="1580005" cy="170899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Undertaking a consultation in 2016 on how we should approach our duty</a:t>
          </a:r>
          <a:endParaRPr lang="en-US" sz="1400" kern="1200" dirty="0"/>
        </a:p>
      </dsp:txBody>
      <dsp:txXfrm>
        <a:off x="51373" y="1776183"/>
        <a:ext cx="1487451" cy="1616443"/>
      </dsp:txXfrm>
    </dsp:sp>
    <dsp:sp modelId="{BFF8353B-AFAB-4C19-BF6E-7EB4F09553A5}">
      <dsp:nvSpPr>
        <dsp:cNvPr id="0" name=""/>
        <dsp:cNvSpPr/>
      </dsp:nvSpPr>
      <dsp:spPr>
        <a:xfrm>
          <a:off x="1743102" y="2388484"/>
          <a:ext cx="334961" cy="39184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1743102" y="2466852"/>
        <a:ext cx="234473" cy="235105"/>
      </dsp:txXfrm>
    </dsp:sp>
    <dsp:sp modelId="{5C2ECC53-E6CA-42F3-A9EB-77E1F9901AE8}">
      <dsp:nvSpPr>
        <dsp:cNvPr id="0" name=""/>
        <dsp:cNvSpPr/>
      </dsp:nvSpPr>
      <dsp:spPr>
        <a:xfrm>
          <a:off x="2217104" y="1729906"/>
          <a:ext cx="1580005" cy="1708997"/>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Holding a number of engagement sessions with staff and stakeholders</a:t>
          </a:r>
          <a:endParaRPr lang="en-US" sz="1400" kern="1200" dirty="0"/>
        </a:p>
      </dsp:txBody>
      <dsp:txXfrm>
        <a:off x="2263381" y="1776183"/>
        <a:ext cx="1487451" cy="1616443"/>
      </dsp:txXfrm>
    </dsp:sp>
    <dsp:sp modelId="{35C3B0DB-5848-463A-A8E0-DC24B07393B3}">
      <dsp:nvSpPr>
        <dsp:cNvPr id="0" name=""/>
        <dsp:cNvSpPr/>
      </dsp:nvSpPr>
      <dsp:spPr>
        <a:xfrm>
          <a:off x="3955109" y="2388484"/>
          <a:ext cx="334961" cy="39184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3955109" y="2466852"/>
        <a:ext cx="234473" cy="235105"/>
      </dsp:txXfrm>
    </dsp:sp>
    <dsp:sp modelId="{1EC1639F-7F39-47A2-B0F7-9A9AA0A37B0C}">
      <dsp:nvSpPr>
        <dsp:cNvPr id="0" name=""/>
        <dsp:cNvSpPr/>
      </dsp:nvSpPr>
      <dsp:spPr>
        <a:xfrm>
          <a:off x="4429111" y="1729906"/>
          <a:ext cx="1580005" cy="1708997"/>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Working closely with the Future Generations Commissioner and her team</a:t>
          </a:r>
          <a:endParaRPr lang="en-US" sz="1400" kern="1200" dirty="0"/>
        </a:p>
      </dsp:txBody>
      <dsp:txXfrm>
        <a:off x="4475388" y="1776183"/>
        <a:ext cx="1487451" cy="1616443"/>
      </dsp:txXfrm>
    </dsp:sp>
    <dsp:sp modelId="{777E7DE9-03CF-4343-AA52-DA7B48AF6A67}">
      <dsp:nvSpPr>
        <dsp:cNvPr id="0" name=""/>
        <dsp:cNvSpPr/>
      </dsp:nvSpPr>
      <dsp:spPr>
        <a:xfrm>
          <a:off x="6167117" y="2388484"/>
          <a:ext cx="334961" cy="39184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6167117" y="2466852"/>
        <a:ext cx="234473" cy="235105"/>
      </dsp:txXfrm>
    </dsp:sp>
    <dsp:sp modelId="{735F2336-550F-4EA9-9CA9-3803DBB41EC6}">
      <dsp:nvSpPr>
        <dsp:cNvPr id="0" name=""/>
        <dsp:cNvSpPr/>
      </dsp:nvSpPr>
      <dsp:spPr>
        <a:xfrm>
          <a:off x="6641118" y="1729906"/>
          <a:ext cx="1580005" cy="1708997"/>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Engaging with many national networks across different sectors</a:t>
          </a:r>
          <a:endParaRPr lang="en-US" sz="1400" kern="1200" dirty="0"/>
        </a:p>
      </dsp:txBody>
      <dsp:txXfrm>
        <a:off x="6687395" y="1776183"/>
        <a:ext cx="1487451" cy="1616443"/>
      </dsp:txXfrm>
    </dsp:sp>
    <dsp:sp modelId="{954854E1-476E-4CAF-BB53-083232F9BAC5}">
      <dsp:nvSpPr>
        <dsp:cNvPr id="0" name=""/>
        <dsp:cNvSpPr/>
      </dsp:nvSpPr>
      <dsp:spPr>
        <a:xfrm>
          <a:off x="8379124" y="2388484"/>
          <a:ext cx="334961" cy="39184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dirty="0"/>
        </a:p>
      </dsp:txBody>
      <dsp:txXfrm>
        <a:off x="8379124" y="2466852"/>
        <a:ext cx="234473" cy="235105"/>
      </dsp:txXfrm>
    </dsp:sp>
    <dsp:sp modelId="{E884AA3A-2925-49DC-B02C-6886A4B12CCD}">
      <dsp:nvSpPr>
        <dsp:cNvPr id="0" name=""/>
        <dsp:cNvSpPr/>
      </dsp:nvSpPr>
      <dsp:spPr>
        <a:xfrm>
          <a:off x="8853125" y="1729906"/>
          <a:ext cx="1580005" cy="1708997"/>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Running a detailed programme of nine pilot reviews across the sectors to help develop and test audit methods</a:t>
          </a:r>
          <a:endParaRPr lang="en-US" sz="1400" kern="1200" dirty="0"/>
        </a:p>
      </dsp:txBody>
      <dsp:txXfrm>
        <a:off x="8899402" y="1776183"/>
        <a:ext cx="1487451" cy="16164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2AADC7-5AF9-49F1-9658-E6B8624EF3FB}">
      <dsp:nvSpPr>
        <dsp:cNvPr id="0" name=""/>
        <dsp:cNvSpPr/>
      </dsp:nvSpPr>
      <dsp:spPr>
        <a:xfrm>
          <a:off x="871914" y="0"/>
          <a:ext cx="6511612" cy="4350327"/>
        </a:xfrm>
        <a:prstGeom prst="triangl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03EEA-0027-4895-926A-7651ED7D2DFE}">
      <dsp:nvSpPr>
        <dsp:cNvPr id="0" name=""/>
        <dsp:cNvSpPr/>
      </dsp:nvSpPr>
      <dsp:spPr>
        <a:xfrm>
          <a:off x="2838779" y="437366"/>
          <a:ext cx="5405596" cy="514907"/>
        </a:xfrm>
        <a:prstGeom prst="round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Bodies developing their own actions</a:t>
          </a:r>
          <a:endParaRPr lang="en-US" sz="1600" b="1" kern="1200" dirty="0"/>
        </a:p>
      </dsp:txBody>
      <dsp:txXfrm>
        <a:off x="2863915" y="462502"/>
        <a:ext cx="5355324" cy="464635"/>
      </dsp:txXfrm>
    </dsp:sp>
    <dsp:sp modelId="{9304E597-26C1-4804-91E6-A6B7D8A9CA38}">
      <dsp:nvSpPr>
        <dsp:cNvPr id="0" name=""/>
        <dsp:cNvSpPr/>
      </dsp:nvSpPr>
      <dsp:spPr>
        <a:xfrm>
          <a:off x="2838779" y="1016636"/>
          <a:ext cx="5405596" cy="514901"/>
        </a:xfrm>
        <a:prstGeom prst="roundRect">
          <a:avLst/>
        </a:prstGeom>
        <a:solidFill>
          <a:schemeClr val="lt1">
            <a:alpha val="90000"/>
            <a:hueOff val="0"/>
            <a:satOff val="0"/>
            <a:lumOff val="0"/>
            <a:alphaOff val="0"/>
          </a:schemeClr>
        </a:solidFill>
        <a:ln w="12700" cap="flat" cmpd="sng" algn="ctr">
          <a:solidFill>
            <a:schemeClr val="accent5">
              <a:hueOff val="-1045414"/>
              <a:satOff val="-10866"/>
              <a:lumOff val="54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Where possible giving early feedback </a:t>
          </a:r>
          <a:endParaRPr lang="en-US" sz="1600" b="1" kern="1200" dirty="0"/>
        </a:p>
      </dsp:txBody>
      <dsp:txXfrm>
        <a:off x="2863914" y="1041771"/>
        <a:ext cx="5355326" cy="464631"/>
      </dsp:txXfrm>
    </dsp:sp>
    <dsp:sp modelId="{A3C2C431-4243-4AE2-A612-8596815B5E7B}">
      <dsp:nvSpPr>
        <dsp:cNvPr id="0" name=""/>
        <dsp:cNvSpPr/>
      </dsp:nvSpPr>
      <dsp:spPr>
        <a:xfrm>
          <a:off x="2838779" y="1595901"/>
          <a:ext cx="5405596" cy="514901"/>
        </a:xfrm>
        <a:prstGeom prst="roundRect">
          <a:avLst/>
        </a:prstGeom>
        <a:solidFill>
          <a:schemeClr val="lt1">
            <a:alpha val="90000"/>
            <a:hueOff val="0"/>
            <a:satOff val="0"/>
            <a:lumOff val="0"/>
            <a:alphaOff val="0"/>
          </a:schemeClr>
        </a:solidFill>
        <a:ln w="12700" cap="flat" cmpd="sng" algn="ctr">
          <a:solidFill>
            <a:schemeClr val="accent5">
              <a:hueOff val="-2090828"/>
              <a:satOff val="-21733"/>
              <a:lumOff val="1098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Support bodies to reflect on where they are and what they could do differently</a:t>
          </a:r>
          <a:endParaRPr lang="en-US" sz="1600" b="1" kern="1200" dirty="0"/>
        </a:p>
      </dsp:txBody>
      <dsp:txXfrm>
        <a:off x="2863914" y="1621036"/>
        <a:ext cx="5355326" cy="464631"/>
      </dsp:txXfrm>
    </dsp:sp>
    <dsp:sp modelId="{30E07623-E1DA-4319-BEE1-5B7EE9A10C91}">
      <dsp:nvSpPr>
        <dsp:cNvPr id="0" name=""/>
        <dsp:cNvSpPr/>
      </dsp:nvSpPr>
      <dsp:spPr>
        <a:xfrm>
          <a:off x="2838779" y="2175166"/>
          <a:ext cx="5405596" cy="514901"/>
        </a:xfrm>
        <a:prstGeom prst="roundRect">
          <a:avLst/>
        </a:prstGeom>
        <a:solidFill>
          <a:schemeClr val="lt1">
            <a:alpha val="90000"/>
            <a:hueOff val="0"/>
            <a:satOff val="0"/>
            <a:lumOff val="0"/>
            <a:alphaOff val="0"/>
          </a:schemeClr>
        </a:solidFill>
        <a:ln w="12700" cap="flat" cmpd="sng" algn="ctr">
          <a:solidFill>
            <a:schemeClr val="accent5">
              <a:hueOff val="-3136241"/>
              <a:satOff val="-32599"/>
              <a:lumOff val="164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Captures narrative and seeks the views of a cross-section of staff and stakeholders </a:t>
          </a:r>
          <a:endParaRPr lang="en-US" sz="1600" b="1" kern="1200" dirty="0"/>
        </a:p>
      </dsp:txBody>
      <dsp:txXfrm>
        <a:off x="2863914" y="2200301"/>
        <a:ext cx="5355326" cy="464631"/>
      </dsp:txXfrm>
    </dsp:sp>
    <dsp:sp modelId="{90A1A6F8-5FBC-4042-9647-B9E5AA4EC011}">
      <dsp:nvSpPr>
        <dsp:cNvPr id="0" name=""/>
        <dsp:cNvSpPr/>
      </dsp:nvSpPr>
      <dsp:spPr>
        <a:xfrm>
          <a:off x="2838779" y="2754430"/>
          <a:ext cx="5405596" cy="514901"/>
        </a:xfrm>
        <a:prstGeom prst="roundRect">
          <a:avLst/>
        </a:prstGeom>
        <a:solidFill>
          <a:schemeClr val="lt1">
            <a:alpha val="90000"/>
            <a:hueOff val="0"/>
            <a:satOff val="0"/>
            <a:lumOff val="0"/>
            <a:alphaOff val="0"/>
          </a:schemeClr>
        </a:solidFill>
        <a:ln w="12700" cap="flat" cmpd="sng" algn="ctr">
          <a:solidFill>
            <a:schemeClr val="accent5">
              <a:hueOff val="-4181655"/>
              <a:satOff val="-43466"/>
              <a:lumOff val="219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Focuses on the “how”, as well as the “what” </a:t>
          </a:r>
          <a:endParaRPr lang="en-US" sz="1600" b="1" kern="1200" dirty="0"/>
        </a:p>
      </dsp:txBody>
      <dsp:txXfrm>
        <a:off x="2863914" y="2779565"/>
        <a:ext cx="5355326" cy="464631"/>
      </dsp:txXfrm>
    </dsp:sp>
    <dsp:sp modelId="{84213F5C-D579-48C1-9A5F-376AAAFB466B}">
      <dsp:nvSpPr>
        <dsp:cNvPr id="0" name=""/>
        <dsp:cNvSpPr/>
      </dsp:nvSpPr>
      <dsp:spPr>
        <a:xfrm>
          <a:off x="2838779" y="3333695"/>
          <a:ext cx="5405596" cy="514901"/>
        </a:xfrm>
        <a:prstGeom prst="roundRect">
          <a:avLst/>
        </a:prstGeom>
        <a:solidFill>
          <a:schemeClr val="lt1">
            <a:alpha val="90000"/>
            <a:hueOff val="0"/>
            <a:satOff val="0"/>
            <a:lumOff val="0"/>
            <a:alphaOff val="0"/>
          </a:schemeClr>
        </a:solidFill>
        <a:ln w="12700" cap="flat" cmpd="sng" algn="ctr">
          <a:solidFill>
            <a:schemeClr val="accent5">
              <a:hueOff val="-5227069"/>
              <a:satOff val="-54332"/>
              <a:lumOff val="2744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t>Based on the SDP and the five ways of working</a:t>
          </a:r>
          <a:endParaRPr lang="en-US" sz="1600" b="1" kern="1200" dirty="0"/>
        </a:p>
      </dsp:txBody>
      <dsp:txXfrm>
        <a:off x="2863914" y="3358830"/>
        <a:ext cx="5355326" cy="46463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FC2E309-8973-4CF9-AF4D-78AD9631D7BC}" type="datetimeFigureOut">
              <a:rPr lang="en-GB" smtClean="0"/>
              <a:t>11/09/2018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57FF557-44CD-407A-B051-E71ADEECD5AC}" type="slidenum">
              <a:rPr lang="en-GB" smtClean="0"/>
              <a:t>‹#›</a:t>
            </a:fld>
            <a:endParaRPr lang="en-GB"/>
          </a:p>
        </p:txBody>
      </p:sp>
    </p:spTree>
    <p:extLst>
      <p:ext uri="{BB962C8B-B14F-4D97-AF65-F5344CB8AC3E}">
        <p14:creationId xmlns:p14="http://schemas.microsoft.com/office/powerpoint/2010/main" val="35360550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9078F95-0916-442F-8960-068EA65C33F4}" type="datetimeFigureOut">
              <a:rPr lang="en-GB" smtClean="0"/>
              <a:t>11/09/2018</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730D90F-9D6A-4BD8-8B94-FAE790F3AB8B}" type="slidenum">
              <a:rPr lang="en-GB" smtClean="0"/>
              <a:t>‹#›</a:t>
            </a:fld>
            <a:endParaRPr lang="en-GB" dirty="0"/>
          </a:p>
        </p:txBody>
      </p:sp>
    </p:spTree>
    <p:extLst>
      <p:ext uri="{BB962C8B-B14F-4D97-AF65-F5344CB8AC3E}">
        <p14:creationId xmlns:p14="http://schemas.microsoft.com/office/powerpoint/2010/main" val="3406352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30D90F-9D6A-4BD8-8B94-FAE790F3AB8B}" type="slidenum">
              <a:rPr lang="en-GB" smtClean="0"/>
              <a:t>4</a:t>
            </a:fld>
            <a:endParaRPr lang="en-GB" dirty="0"/>
          </a:p>
        </p:txBody>
      </p:sp>
    </p:spTree>
    <p:extLst>
      <p:ext uri="{BB962C8B-B14F-4D97-AF65-F5344CB8AC3E}">
        <p14:creationId xmlns:p14="http://schemas.microsoft.com/office/powerpoint/2010/main" val="33978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30D90F-9D6A-4BD8-8B94-FAE790F3AB8B}" type="slidenum">
              <a:rPr lang="en-GB" smtClean="0"/>
              <a:t>5</a:t>
            </a:fld>
            <a:endParaRPr lang="en-GB" dirty="0"/>
          </a:p>
        </p:txBody>
      </p:sp>
    </p:spTree>
    <p:extLst>
      <p:ext uri="{BB962C8B-B14F-4D97-AF65-F5344CB8AC3E}">
        <p14:creationId xmlns:p14="http://schemas.microsoft.com/office/powerpoint/2010/main" val="1585064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 name="Title 9"/>
          <p:cNvSpPr>
            <a:spLocks noGrp="1"/>
          </p:cNvSpPr>
          <p:nvPr>
            <p:ph type="title"/>
          </p:nvPr>
        </p:nvSpPr>
        <p:spPr>
          <a:xfrm>
            <a:off x="838200" y="365125"/>
            <a:ext cx="10515600" cy="2249286"/>
          </a:xfrm>
          <a:prstGeom prst="rect">
            <a:avLst/>
          </a:prstGeom>
        </p:spPr>
        <p:txBody>
          <a:bodyPr/>
          <a:lstStyle>
            <a:lvl1pPr>
              <a:defRPr sz="3600" baseline="0"/>
            </a:lvl1pPr>
          </a:lstStyle>
          <a:p>
            <a:endParaRPr lang="en-GB" dirty="0"/>
          </a:p>
        </p:txBody>
      </p:sp>
    </p:spTree>
    <p:extLst>
      <p:ext uri="{BB962C8B-B14F-4D97-AF65-F5344CB8AC3E}">
        <p14:creationId xmlns:p14="http://schemas.microsoft.com/office/powerpoint/2010/main" val="34234771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aseline="0">
                <a:solidFill>
                  <a:schemeClr val="accent1"/>
                </a:solidFill>
              </a:defRPr>
            </a:lvl1pPr>
          </a:lstStyle>
          <a:p>
            <a:endParaRPr lang="en-GB" dirty="0"/>
          </a:p>
        </p:txBody>
      </p:sp>
      <p:sp>
        <p:nvSpPr>
          <p:cNvPr id="12" name="Slide Number Placeholder 11"/>
          <p:cNvSpPr>
            <a:spLocks noGrp="1"/>
          </p:cNvSpPr>
          <p:nvPr>
            <p:ph type="sldNum" sz="quarter" idx="13"/>
          </p:nvPr>
        </p:nvSpPr>
        <p:spPr/>
        <p:txBody>
          <a:bodyPr/>
          <a:lstStyle/>
          <a:p>
            <a:fld id="{291938ED-941B-4613-BFE7-FC21D13C1F09}" type="slidenum">
              <a:rPr lang="en-GB" smtClean="0"/>
              <a:pPr/>
              <a:t>‹#›</a:t>
            </a:fld>
            <a:endParaRPr lang="en-GB" dirty="0"/>
          </a:p>
        </p:txBody>
      </p:sp>
      <p:sp>
        <p:nvSpPr>
          <p:cNvPr id="3" name="Text Placeholder 2"/>
          <p:cNvSpPr>
            <a:spLocks noGrp="1"/>
          </p:cNvSpPr>
          <p:nvPr>
            <p:ph type="body" sz="quarter" idx="14"/>
          </p:nvPr>
        </p:nvSpPr>
        <p:spPr>
          <a:xfrm>
            <a:off x="342900" y="1853084"/>
            <a:ext cx="11480800" cy="3690938"/>
          </a:xfrm>
        </p:spPr>
        <p:txBody>
          <a:bodyPr/>
          <a:lstStyle/>
          <a:p>
            <a:pPr lvl="0"/>
            <a:endParaRPr lang="en-GB" dirty="0"/>
          </a:p>
        </p:txBody>
      </p:sp>
    </p:spTree>
    <p:extLst>
      <p:ext uri="{BB962C8B-B14F-4D97-AF65-F5344CB8AC3E}">
        <p14:creationId xmlns:p14="http://schemas.microsoft.com/office/powerpoint/2010/main" val="1630420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Title Placeholder 7"/>
          <p:cNvSpPr>
            <a:spLocks noGrp="1"/>
          </p:cNvSpPr>
          <p:nvPr>
            <p:ph type="title"/>
          </p:nvPr>
        </p:nvSpPr>
        <p:spPr>
          <a:xfrm>
            <a:off x="342900" y="365125"/>
            <a:ext cx="11480800" cy="1325563"/>
          </a:xfrm>
          <a:prstGeom prst="rect">
            <a:avLst/>
          </a:prstGeom>
        </p:spPr>
        <p:txBody>
          <a:bodyPr vert="horz" lIns="0" tIns="45720" rIns="91440" bIns="45720" rtlCol="0" anchor="ctr">
            <a:normAutofit/>
          </a:bodyPr>
          <a:lstStyle/>
          <a:p>
            <a:r>
              <a:rPr lang="en-US" dirty="0" smtClean="0"/>
              <a:t>Click to edit Master title style</a:t>
            </a:r>
            <a:endParaRPr lang="en-GB" dirty="0"/>
          </a:p>
        </p:txBody>
      </p:sp>
      <p:sp>
        <p:nvSpPr>
          <p:cNvPr id="9" name="Text Placeholder 8"/>
          <p:cNvSpPr>
            <a:spLocks noGrp="1"/>
          </p:cNvSpPr>
          <p:nvPr>
            <p:ph type="body" idx="1"/>
          </p:nvPr>
        </p:nvSpPr>
        <p:spPr>
          <a:xfrm>
            <a:off x="342900" y="1825625"/>
            <a:ext cx="11480800" cy="4351338"/>
          </a:xfrm>
          <a:prstGeom prst="rect">
            <a:avLst/>
          </a:prstGeom>
        </p:spPr>
        <p:txBody>
          <a:bodyPr vert="horz" wrap="square" lIns="0" tIns="0" rIns="0" bIns="0" rtlCol="0">
            <a:noAutofit/>
          </a:bodyPr>
          <a:lstStyle/>
          <a:p>
            <a:pPr lvl="0"/>
            <a:r>
              <a:rPr lang="en-US" dirty="0" smtClean="0"/>
              <a:t>Edit Master text styles</a:t>
            </a:r>
          </a:p>
          <a:p>
            <a:pPr lvl="1"/>
            <a:r>
              <a:rPr lang="en-US" dirty="0" smtClean="0"/>
              <a:t>Second level</a:t>
            </a:r>
          </a:p>
          <a:p>
            <a:pPr lvl="2"/>
            <a:r>
              <a:rPr lang="en-US" dirty="0" smtClean="0"/>
              <a:t>Third level</a:t>
            </a:r>
          </a:p>
          <a:p>
            <a:pPr marL="504000" lvl="3" indent="-228600" algn="l" defTabSz="914400" rtl="0" eaLnBrk="1" latinLnBrk="0" hangingPunct="1">
              <a:lnSpc>
                <a:spcPct val="100000"/>
              </a:lnSpc>
              <a:spcBef>
                <a:spcPts val="500"/>
              </a:spcBef>
              <a:buClr>
                <a:schemeClr val="accent3"/>
              </a:buClr>
              <a:buSzPct val="130000"/>
              <a:buFont typeface="Arial" panose="020B0604020202020204" pitchFamily="34" charset="0"/>
              <a:buChar char="•"/>
            </a:pPr>
            <a:r>
              <a:rPr lang="en-US" dirty="0" smtClean="0"/>
              <a:t>Fourth level</a:t>
            </a:r>
          </a:p>
          <a:p>
            <a:pPr lvl="4"/>
            <a:r>
              <a:rPr lang="en-US" dirty="0" smtClean="0"/>
              <a:t>Fifth level</a:t>
            </a:r>
            <a:endParaRPr lang="en-GB" dirty="0"/>
          </a:p>
        </p:txBody>
      </p:sp>
      <p:sp>
        <p:nvSpPr>
          <p:cNvPr id="13" name="Oval 12"/>
          <p:cNvSpPr/>
          <p:nvPr userDrawn="1"/>
        </p:nvSpPr>
        <p:spPr>
          <a:xfrm>
            <a:off x="10902315" y="6304915"/>
            <a:ext cx="336550" cy="336550"/>
          </a:xfrm>
          <a:prstGeom prst="ellipse">
            <a:avLst/>
          </a:prstGeom>
          <a:solidFill>
            <a:schemeClr val="accent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dirty="0"/>
          </a:p>
        </p:txBody>
      </p:sp>
      <p:sp>
        <p:nvSpPr>
          <p:cNvPr id="14" name="Slide Number Placeholder 13"/>
          <p:cNvSpPr>
            <a:spLocks noGrp="1"/>
          </p:cNvSpPr>
          <p:nvPr>
            <p:ph type="sldNum" sz="quarter" idx="4"/>
          </p:nvPr>
        </p:nvSpPr>
        <p:spPr>
          <a:xfrm>
            <a:off x="10902315" y="6290627"/>
            <a:ext cx="342900" cy="365125"/>
          </a:xfrm>
          <a:prstGeom prst="rect">
            <a:avLst/>
          </a:prstGeom>
        </p:spPr>
        <p:txBody>
          <a:bodyPr vert="horz" lIns="91440" tIns="45720" rIns="91440" bIns="45720" rtlCol="0" anchor="ctr"/>
          <a:lstStyle>
            <a:lvl1pPr algn="ctr">
              <a:defRPr sz="1000">
                <a:solidFill>
                  <a:schemeClr val="bg1"/>
                </a:solidFill>
              </a:defRPr>
            </a:lvl1pPr>
          </a:lstStyle>
          <a:p>
            <a:fld id="{291938ED-941B-4613-BFE7-FC21D13C1F09}" type="slidenum">
              <a:rPr lang="en-GB" smtClean="0"/>
              <a:pPr/>
              <a:t>‹#›</a:t>
            </a:fld>
            <a:endParaRPr lang="en-GB" dirty="0"/>
          </a:p>
        </p:txBody>
      </p:sp>
    </p:spTree>
    <p:extLst>
      <p:ext uri="{BB962C8B-B14F-4D97-AF65-F5344CB8AC3E}">
        <p14:creationId xmlns:p14="http://schemas.microsoft.com/office/powerpoint/2010/main" val="2647221606"/>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000"/>
        </a:spcBef>
        <a:buFontTx/>
        <a:buNone/>
        <a:defRPr sz="1800" b="1" kern="1200">
          <a:solidFill>
            <a:schemeClr val="tx1"/>
          </a:solidFill>
          <a:latin typeface="+mn-lt"/>
          <a:ea typeface="+mn-ea"/>
          <a:cs typeface="+mn-cs"/>
        </a:defRPr>
      </a:lvl1pPr>
      <a:lvl2pPr marL="0" indent="0" algn="l" defTabSz="914400" rtl="0" eaLnBrk="1" latinLnBrk="0" hangingPunct="1">
        <a:lnSpc>
          <a:spcPct val="150000"/>
        </a:lnSpc>
        <a:spcBef>
          <a:spcPts val="600"/>
        </a:spcBef>
        <a:spcAft>
          <a:spcPts val="600"/>
        </a:spcAft>
        <a:buFont typeface="Arial" panose="020B0604020202020204" pitchFamily="34" charset="0"/>
        <a:buNone/>
        <a:defRPr sz="1400" kern="1200">
          <a:solidFill>
            <a:schemeClr val="tx1"/>
          </a:solidFill>
          <a:latin typeface="+mn-lt"/>
          <a:ea typeface="+mn-ea"/>
          <a:cs typeface="+mn-cs"/>
        </a:defRPr>
      </a:lvl2pPr>
      <a:lvl3pPr marL="216000" indent="-216000" algn="l" defTabSz="914400" rtl="0" eaLnBrk="1" latinLnBrk="0" hangingPunct="1">
        <a:lnSpc>
          <a:spcPct val="100000"/>
        </a:lnSpc>
        <a:spcBef>
          <a:spcPts val="0"/>
        </a:spcBef>
        <a:spcAft>
          <a:spcPts val="600"/>
        </a:spcAft>
        <a:buClr>
          <a:schemeClr val="accent1"/>
        </a:buClr>
        <a:buSzPct val="150000"/>
        <a:buFont typeface="Arial" panose="020B0604020202020204" pitchFamily="34" charset="0"/>
        <a:buChar char="•"/>
        <a:defRPr lang="en-US" sz="1400" kern="1200" dirty="0" smtClean="0">
          <a:solidFill>
            <a:schemeClr val="tx1"/>
          </a:solidFill>
          <a:latin typeface="+mn-lt"/>
          <a:ea typeface="+mn-ea"/>
          <a:cs typeface="+mn-cs"/>
        </a:defRPr>
      </a:lvl3pPr>
      <a:lvl4pPr marL="540000" indent="-360000" algn="l" defTabSz="914400" rtl="0" eaLnBrk="1" latinLnBrk="0" hangingPunct="1">
        <a:lnSpc>
          <a:spcPct val="90000"/>
        </a:lnSpc>
        <a:spcBef>
          <a:spcPts val="600"/>
        </a:spcBef>
        <a:spcAft>
          <a:spcPts val="600"/>
        </a:spcAft>
        <a:buClr>
          <a:schemeClr val="accent1"/>
        </a:buClr>
        <a:buSzPct val="150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GB" dirty="0" smtClean="0">
                <a:solidFill>
                  <a:srgbClr val="E55226"/>
                </a:solidFill>
              </a:rPr>
              <a:t/>
            </a:r>
            <a:br>
              <a:rPr lang="en-GB" dirty="0" smtClean="0">
                <a:solidFill>
                  <a:srgbClr val="E55226"/>
                </a:solidFill>
              </a:rPr>
            </a:br>
            <a:r>
              <a:rPr lang="en-GB" dirty="0" smtClean="0">
                <a:solidFill>
                  <a:srgbClr val="E55226"/>
                </a:solidFill>
              </a:rPr>
              <a:t>Well-being of Future </a:t>
            </a:r>
            <a:r>
              <a:rPr lang="en-GB" dirty="0">
                <a:solidFill>
                  <a:srgbClr val="E55226"/>
                </a:solidFill>
              </a:rPr>
              <a:t>Generations (Wales) </a:t>
            </a:r>
            <a:r>
              <a:rPr lang="en-GB" dirty="0" smtClean="0">
                <a:solidFill>
                  <a:srgbClr val="E55226"/>
                </a:solidFill>
              </a:rPr>
              <a:t>Act  2015 - Auditor General Examinations </a:t>
            </a:r>
            <a:r>
              <a:rPr lang="en-GB" dirty="0" smtClean="0">
                <a:solidFill>
                  <a:srgbClr val="E55226"/>
                </a:solidFill>
              </a:rPr>
              <a:t>2018-19</a:t>
            </a:r>
            <a:br>
              <a:rPr lang="en-GB" dirty="0" smtClean="0">
                <a:solidFill>
                  <a:srgbClr val="E55226"/>
                </a:solidFill>
              </a:rPr>
            </a:br>
            <a:r>
              <a:rPr lang="en-GB" dirty="0" smtClean="0">
                <a:solidFill>
                  <a:srgbClr val="E55226"/>
                </a:solidFill>
              </a:rPr>
              <a:t/>
            </a:r>
            <a:br>
              <a:rPr lang="en-GB" dirty="0" smtClean="0">
                <a:solidFill>
                  <a:srgbClr val="E55226"/>
                </a:solidFill>
              </a:rPr>
            </a:br>
            <a:r>
              <a:rPr lang="en-GB" sz="2000" dirty="0" smtClean="0">
                <a:solidFill>
                  <a:schemeClr val="tx1"/>
                </a:solidFill>
              </a:rPr>
              <a:t>Tim Buckle, Wellbeing of Future Generations Manager, Wales Audit Office</a:t>
            </a:r>
            <a:endParaRPr lang="en-GB" sz="2000" dirty="0"/>
          </a:p>
        </p:txBody>
      </p:sp>
    </p:spTree>
    <p:extLst>
      <p:ext uri="{BB962C8B-B14F-4D97-AF65-F5344CB8AC3E}">
        <p14:creationId xmlns:p14="http://schemas.microsoft.com/office/powerpoint/2010/main" val="903105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27521"/>
            <a:ext cx="11480800" cy="1325563"/>
          </a:xfrm>
        </p:spPr>
        <p:txBody>
          <a:bodyPr>
            <a:normAutofit/>
          </a:bodyPr>
          <a:lstStyle/>
          <a:p>
            <a:r>
              <a:rPr lang="en-GB" sz="3200" dirty="0" smtClean="0"/>
              <a:t>Summary of the </a:t>
            </a:r>
            <a:r>
              <a:rPr lang="en-GB" sz="3200" dirty="0"/>
              <a:t>Auditor General’s duties under the WFG Act</a:t>
            </a:r>
            <a:br>
              <a:rPr lang="en-GB" sz="3200" dirty="0"/>
            </a:br>
            <a:endParaRPr lang="en-GB" sz="3200" dirty="0"/>
          </a:p>
        </p:txBody>
      </p:sp>
      <p:sp>
        <p:nvSpPr>
          <p:cNvPr id="3" name="Text Placeholder 2"/>
          <p:cNvSpPr>
            <a:spLocks noGrp="1"/>
          </p:cNvSpPr>
          <p:nvPr>
            <p:ph type="body" sz="quarter" idx="14"/>
          </p:nvPr>
        </p:nvSpPr>
        <p:spPr>
          <a:xfrm>
            <a:off x="342900" y="1402918"/>
            <a:ext cx="11480800" cy="3690938"/>
          </a:xfrm>
        </p:spPr>
        <p:txBody>
          <a:bodyPr/>
          <a:lstStyle/>
          <a:p>
            <a:pPr marL="342900" indent="-342900">
              <a:buFont typeface="Arial" panose="020B0604020202020204" pitchFamily="34" charset="0"/>
              <a:buChar char="•"/>
            </a:pPr>
            <a:r>
              <a:rPr lang="en-GB" sz="2000" b="0" dirty="0"/>
              <a:t>The AGW may carry out examinations of the public bodies listed in the Act to assess the extent to which a body has acted in accordance with the sustainable development principle when;</a:t>
            </a:r>
          </a:p>
          <a:p>
            <a:pPr marL="457200" lvl="1"/>
            <a:r>
              <a:rPr lang="en-GB" sz="2000" dirty="0" smtClean="0"/>
              <a:t>- Setting </a:t>
            </a:r>
            <a:r>
              <a:rPr lang="en-GB" sz="2000" dirty="0"/>
              <a:t>well-being objectives, and</a:t>
            </a:r>
          </a:p>
          <a:p>
            <a:pPr marL="457200" lvl="1"/>
            <a:r>
              <a:rPr lang="en-GB" sz="2000" dirty="0" smtClean="0"/>
              <a:t>- Taking </a:t>
            </a:r>
            <a:r>
              <a:rPr lang="en-GB" sz="2000" dirty="0"/>
              <a:t>steps to meet those objectives</a:t>
            </a:r>
          </a:p>
          <a:p>
            <a:pPr marL="342900" lvl="0" indent="-342900">
              <a:buFont typeface="Arial" panose="020B0604020202020204" pitchFamily="34" charset="0"/>
              <a:buChar char="•"/>
            </a:pPr>
            <a:r>
              <a:rPr lang="en-GB" sz="2000" b="0" dirty="0"/>
              <a:t>Undertake these examinations at each body at least once every five </a:t>
            </a:r>
            <a:r>
              <a:rPr lang="en-GB" sz="2000" b="0" dirty="0" smtClean="0"/>
              <a:t>years</a:t>
            </a:r>
            <a:endParaRPr lang="en-GB" sz="2000" b="0" dirty="0"/>
          </a:p>
          <a:p>
            <a:pPr marL="342900" lvl="0" indent="-342900">
              <a:buFont typeface="Arial" panose="020B0604020202020204" pitchFamily="34" charset="0"/>
              <a:buChar char="•"/>
            </a:pPr>
            <a:r>
              <a:rPr lang="en-GB" sz="2000" b="0" dirty="0"/>
              <a:t>Present a report on findings to the National Assembly one year before </a:t>
            </a:r>
            <a:r>
              <a:rPr lang="en-GB" sz="2000" b="0" dirty="0" smtClean="0"/>
              <a:t>the National Assembly </a:t>
            </a:r>
            <a:r>
              <a:rPr lang="en-GB" sz="2000" b="0" dirty="0"/>
              <a:t>elections </a:t>
            </a:r>
            <a:r>
              <a:rPr lang="en-GB" sz="2000" b="0" dirty="0" smtClean="0"/>
              <a:t>(the first such report will </a:t>
            </a:r>
            <a:r>
              <a:rPr lang="en-GB" sz="2000" b="0" smtClean="0"/>
              <a:t>be in 2020</a:t>
            </a:r>
            <a:r>
              <a:rPr lang="en-GB" sz="2000" b="0" dirty="0"/>
              <a:t>)</a:t>
            </a:r>
          </a:p>
          <a:p>
            <a:pPr marL="342900" lvl="0" indent="-342900">
              <a:buFont typeface="Arial" panose="020B0604020202020204" pitchFamily="34" charset="0"/>
              <a:buChar char="•"/>
            </a:pPr>
            <a:r>
              <a:rPr lang="en-GB" sz="2000" b="0" dirty="0"/>
              <a:t>Must take account of/consult </a:t>
            </a:r>
            <a:r>
              <a:rPr lang="en-GB" sz="2000" b="0" dirty="0" smtClean="0"/>
              <a:t>Future Generations Commissioner’s </a:t>
            </a:r>
            <a:r>
              <a:rPr lang="en-GB" sz="2000" b="0" dirty="0"/>
              <a:t>work in undertaking the </a:t>
            </a:r>
            <a:r>
              <a:rPr lang="en-GB" sz="2000" b="0" dirty="0" smtClean="0"/>
              <a:t>examinations</a:t>
            </a:r>
            <a:endParaRPr lang="en-GB" sz="2000" b="0" dirty="0"/>
          </a:p>
          <a:p>
            <a:endParaRPr lang="en-GB" dirty="0"/>
          </a:p>
        </p:txBody>
      </p:sp>
    </p:spTree>
    <p:extLst>
      <p:ext uri="{BB962C8B-B14F-4D97-AF65-F5344CB8AC3E}">
        <p14:creationId xmlns:p14="http://schemas.microsoft.com/office/powerpoint/2010/main" val="700315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Listening and working with our stakeholders to develop our approach</a:t>
            </a:r>
            <a:endParaRPr lang="en-GB" sz="3200" dirty="0"/>
          </a:p>
        </p:txBody>
      </p:sp>
      <p:graphicFrame>
        <p:nvGraphicFramePr>
          <p:cNvPr id="4" name="Diagram 3"/>
          <p:cNvGraphicFramePr/>
          <p:nvPr>
            <p:extLst>
              <p:ext uri="{D42A27DB-BD31-4B8C-83A1-F6EECF244321}">
                <p14:modId xmlns:p14="http://schemas.microsoft.com/office/powerpoint/2010/main" val="2245767070"/>
              </p:ext>
            </p:extLst>
          </p:nvPr>
        </p:nvGraphicFramePr>
        <p:xfrm>
          <a:off x="689317" y="1302326"/>
          <a:ext cx="10438228" cy="51688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91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27521"/>
            <a:ext cx="11480800" cy="1325563"/>
          </a:xfrm>
        </p:spPr>
        <p:txBody>
          <a:bodyPr>
            <a:normAutofit/>
          </a:bodyPr>
          <a:lstStyle/>
          <a:p>
            <a:r>
              <a:rPr lang="en-GB" sz="3200" dirty="0" smtClean="0"/>
              <a:t>Year One Commentary 2017-18</a:t>
            </a:r>
            <a:r>
              <a:rPr lang="en-GB" sz="3200" dirty="0"/>
              <a:t/>
            </a:r>
            <a:br>
              <a:rPr lang="en-GB" sz="3200" dirty="0"/>
            </a:br>
            <a:endParaRPr lang="en-GB" sz="3200" dirty="0"/>
          </a:p>
        </p:txBody>
      </p:sp>
      <p:sp>
        <p:nvSpPr>
          <p:cNvPr id="3" name="Text Placeholder 2"/>
          <p:cNvSpPr>
            <a:spLocks noGrp="1"/>
          </p:cNvSpPr>
          <p:nvPr>
            <p:ph type="body" sz="quarter" idx="14"/>
          </p:nvPr>
        </p:nvSpPr>
        <p:spPr>
          <a:xfrm>
            <a:off x="342900" y="1190302"/>
            <a:ext cx="8012824" cy="3485773"/>
          </a:xfrm>
        </p:spPr>
        <p:txBody>
          <a:bodyPr/>
          <a:lstStyle/>
          <a:p>
            <a:pPr marL="285750" indent="-285750">
              <a:buFont typeface="Arial" panose="020B0604020202020204" pitchFamily="34" charset="0"/>
              <a:buChar char="•"/>
            </a:pPr>
            <a:endParaRPr lang="en-GB" dirty="0" smtClean="0"/>
          </a:p>
          <a:p>
            <a:pPr marL="285750" indent="-285750">
              <a:buFont typeface="Arial" panose="020B0604020202020204" pitchFamily="34" charset="0"/>
              <a:buChar char="•"/>
            </a:pPr>
            <a:r>
              <a:rPr lang="en-GB" sz="2000" dirty="0" smtClean="0"/>
              <a:t>A </a:t>
            </a:r>
            <a:r>
              <a:rPr lang="en-GB" sz="2000" dirty="0"/>
              <a:t>preliminary piece of work, in advance of commencing </a:t>
            </a:r>
            <a:r>
              <a:rPr lang="en-GB" sz="2000" dirty="0" smtClean="0"/>
              <a:t>formal examinations</a:t>
            </a:r>
          </a:p>
          <a:p>
            <a:pPr marL="285750" indent="-285750">
              <a:buFont typeface="Arial" panose="020B0604020202020204" pitchFamily="34" charset="0"/>
              <a:buChar char="•"/>
            </a:pPr>
            <a:r>
              <a:rPr lang="en-GB" sz="2000" dirty="0" smtClean="0"/>
              <a:t>Aimed to provide </a:t>
            </a:r>
            <a:r>
              <a:rPr lang="en-GB" sz="2000" dirty="0"/>
              <a:t>an overview of how the 44 public bodies are responding to the Act; </a:t>
            </a:r>
            <a:endParaRPr lang="en-GB" sz="2000" dirty="0" smtClean="0"/>
          </a:p>
          <a:p>
            <a:pPr marL="285750" lvl="1" indent="-285750">
              <a:buFont typeface="Arial" panose="020B0604020202020204" pitchFamily="34" charset="0"/>
              <a:buChar char="•"/>
            </a:pPr>
            <a:r>
              <a:rPr lang="en-GB" sz="2000" b="1" dirty="0" smtClean="0"/>
              <a:t>Aimed to identify </a:t>
            </a:r>
            <a:r>
              <a:rPr lang="en-GB" sz="2000" b="1" dirty="0"/>
              <a:t>and disseminate emerging practice to help public bodies learn and improve; </a:t>
            </a:r>
            <a:endParaRPr lang="en-GB" sz="2000" b="1" dirty="0" smtClean="0"/>
          </a:p>
          <a:p>
            <a:pPr marL="285750" lvl="1" indent="-285750">
              <a:buFont typeface="Arial" panose="020B0604020202020204" pitchFamily="34" charset="0"/>
              <a:buChar char="•"/>
            </a:pPr>
            <a:r>
              <a:rPr lang="en-GB" sz="2000" b="1" dirty="0" smtClean="0"/>
              <a:t>Aimed to help </a:t>
            </a:r>
            <a:r>
              <a:rPr lang="en-GB" sz="2000" b="1" dirty="0"/>
              <a:t>inform the focus of future audit work under the Act</a:t>
            </a:r>
            <a:r>
              <a:rPr lang="en-GB" sz="2000" b="1" dirty="0" smtClean="0"/>
              <a:t>.</a:t>
            </a:r>
          </a:p>
          <a:p>
            <a:r>
              <a:rPr lang="en-GB" sz="2000" dirty="0" smtClean="0"/>
              <a:t>“</a:t>
            </a:r>
            <a:r>
              <a:rPr lang="en-GB" sz="2000" dirty="0"/>
              <a:t>Public bodies support the principles of the Well-being </a:t>
            </a:r>
            <a:r>
              <a:rPr lang="en-GB" sz="2000" dirty="0" smtClean="0"/>
              <a:t>of </a:t>
            </a:r>
            <a:r>
              <a:rPr lang="en-GB" sz="2000" dirty="0"/>
              <a:t>Future Generations (Wales) Act 2015 and are taking steps to change how they </a:t>
            </a:r>
            <a:r>
              <a:rPr lang="en-GB" sz="2000" dirty="0" smtClean="0"/>
              <a:t>work”</a:t>
            </a:r>
            <a:endParaRPr lang="en-GB" sz="2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4455" y="1450904"/>
            <a:ext cx="2979245" cy="3642951"/>
          </a:xfrm>
          <a:prstGeom prst="rect">
            <a:avLst/>
          </a:prstGeom>
        </p:spPr>
      </p:pic>
    </p:spTree>
    <p:extLst>
      <p:ext uri="{BB962C8B-B14F-4D97-AF65-F5344CB8AC3E}">
        <p14:creationId xmlns:p14="http://schemas.microsoft.com/office/powerpoint/2010/main" val="3792839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405" y="321415"/>
            <a:ext cx="11480800" cy="1325563"/>
          </a:xfrm>
        </p:spPr>
        <p:txBody>
          <a:bodyPr>
            <a:normAutofit/>
          </a:bodyPr>
          <a:lstStyle/>
          <a:p>
            <a:r>
              <a:rPr lang="en-GB" sz="3200" dirty="0" smtClean="0"/>
              <a:t>The building blocks to our approach</a:t>
            </a:r>
            <a:endParaRPr lang="en-GB" sz="3200" dirty="0"/>
          </a:p>
        </p:txBody>
      </p:sp>
      <p:sp>
        <p:nvSpPr>
          <p:cNvPr id="3" name="Text Placeholder 2"/>
          <p:cNvSpPr>
            <a:spLocks noGrp="1"/>
          </p:cNvSpPr>
          <p:nvPr>
            <p:ph type="body" sz="quarter" idx="14"/>
          </p:nvPr>
        </p:nvSpPr>
        <p:spPr/>
        <p:txBody>
          <a:bodyPr/>
          <a:lstStyle/>
          <a:p>
            <a:endParaRPr lang="en-GB" dirty="0"/>
          </a:p>
          <a:p>
            <a:endParaRPr lang="en-GB" dirty="0"/>
          </a:p>
        </p:txBody>
      </p:sp>
      <p:graphicFrame>
        <p:nvGraphicFramePr>
          <p:cNvPr id="6" name="Diagram 5"/>
          <p:cNvGraphicFramePr/>
          <p:nvPr>
            <p:extLst>
              <p:ext uri="{D42A27DB-BD31-4B8C-83A1-F6EECF244321}">
                <p14:modId xmlns:p14="http://schemas.microsoft.com/office/powerpoint/2010/main" val="2330299233"/>
              </p:ext>
            </p:extLst>
          </p:nvPr>
        </p:nvGraphicFramePr>
        <p:xfrm>
          <a:off x="215900" y="1262707"/>
          <a:ext cx="9116291" cy="4350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Up Arrow 6"/>
          <p:cNvSpPr/>
          <p:nvPr/>
        </p:nvSpPr>
        <p:spPr>
          <a:xfrm>
            <a:off x="9027391" y="1646978"/>
            <a:ext cx="546100" cy="3437640"/>
          </a:xfrm>
          <a:prstGeom prst="up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43556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27521"/>
            <a:ext cx="11480800" cy="1325563"/>
          </a:xfrm>
        </p:spPr>
        <p:txBody>
          <a:bodyPr>
            <a:normAutofit/>
          </a:bodyPr>
          <a:lstStyle/>
          <a:p>
            <a:r>
              <a:rPr lang="en-GB" sz="3200" dirty="0"/>
              <a:t>Auditing in the new </a:t>
            </a:r>
            <a:r>
              <a:rPr lang="en-GB" sz="3200" dirty="0" smtClean="0"/>
              <a:t>landscape – AGW’s Examination principles</a:t>
            </a:r>
            <a:r>
              <a:rPr lang="en-GB" sz="3200" dirty="0"/>
              <a:t/>
            </a:r>
            <a:br>
              <a:rPr lang="en-GB" sz="3200" dirty="0"/>
            </a:br>
            <a:endParaRPr lang="en-GB" sz="3200" dirty="0"/>
          </a:p>
        </p:txBody>
      </p:sp>
      <p:sp>
        <p:nvSpPr>
          <p:cNvPr id="3" name="Text Placeholder 2"/>
          <p:cNvSpPr>
            <a:spLocks noGrp="1"/>
          </p:cNvSpPr>
          <p:nvPr>
            <p:ph type="body" sz="quarter" idx="14"/>
          </p:nvPr>
        </p:nvSpPr>
        <p:spPr>
          <a:xfrm>
            <a:off x="342900" y="1402918"/>
            <a:ext cx="11480800" cy="3690938"/>
          </a:xfrm>
        </p:spPr>
        <p:txBody>
          <a:bodyPr/>
          <a:lstStyle/>
          <a:p>
            <a:pPr marL="342900" indent="-342900">
              <a:buFont typeface="Arial" panose="020B0604020202020204" pitchFamily="34" charset="0"/>
              <a:buChar char="•"/>
            </a:pPr>
            <a:r>
              <a:rPr lang="en-GB" sz="2000" b="0" dirty="0" smtClean="0"/>
              <a:t>The approach </a:t>
            </a:r>
            <a:r>
              <a:rPr lang="en-GB" sz="2000" b="0" dirty="0"/>
              <a:t>will focus on how public bodies are applying the ways of working and will not focus on the application of specific processes or on compliance with the planning and reporting timetable</a:t>
            </a:r>
          </a:p>
          <a:p>
            <a:pPr marL="342900" indent="-342900">
              <a:buFont typeface="Arial" panose="020B0604020202020204" pitchFamily="34" charset="0"/>
              <a:buChar char="•"/>
            </a:pPr>
            <a:r>
              <a:rPr lang="en-GB" sz="2000" b="0" dirty="0"/>
              <a:t>B</a:t>
            </a:r>
            <a:r>
              <a:rPr lang="en-GB" sz="2000" b="0" dirty="0" smtClean="0"/>
              <a:t>odies </a:t>
            </a:r>
            <a:r>
              <a:rPr lang="en-GB" sz="2000" b="0" dirty="0"/>
              <a:t>that take well managed risks and then learns from any mistakes will not be penalised for taking those managed risks</a:t>
            </a:r>
          </a:p>
          <a:p>
            <a:pPr marL="342900" indent="-342900">
              <a:buFont typeface="Arial" panose="020B0604020202020204" pitchFamily="34" charset="0"/>
              <a:buChar char="•"/>
            </a:pPr>
            <a:r>
              <a:rPr lang="en-GB" sz="2000" b="0" dirty="0"/>
              <a:t>T</a:t>
            </a:r>
            <a:r>
              <a:rPr lang="en-GB" sz="2000" b="0" dirty="0" smtClean="0"/>
              <a:t>he </a:t>
            </a:r>
            <a:r>
              <a:rPr lang="en-GB" sz="2000" b="0" dirty="0"/>
              <a:t>essence of the Act is about changing behaviours and mind-sets and these will take time to embed</a:t>
            </a:r>
          </a:p>
          <a:p>
            <a:pPr marL="342900" indent="-342900">
              <a:buFont typeface="Arial" panose="020B0604020202020204" pitchFamily="34" charset="0"/>
              <a:buChar char="•"/>
            </a:pPr>
            <a:r>
              <a:rPr lang="en-GB" sz="2000" b="0" dirty="0"/>
              <a:t>T</a:t>
            </a:r>
            <a:r>
              <a:rPr lang="en-GB" sz="2000" b="0" dirty="0" smtClean="0"/>
              <a:t>he </a:t>
            </a:r>
            <a:r>
              <a:rPr lang="en-GB" sz="2000" b="0" dirty="0"/>
              <a:t>ways of working should not be seen as a hierarchy or as unrelated to each other</a:t>
            </a:r>
          </a:p>
          <a:p>
            <a:pPr marL="342900" indent="-342900">
              <a:buFont typeface="Arial" panose="020B0604020202020204" pitchFamily="34" charset="0"/>
              <a:buChar char="•"/>
            </a:pPr>
            <a:r>
              <a:rPr lang="en-GB" sz="2000" b="0" dirty="0"/>
              <a:t>W</a:t>
            </a:r>
            <a:r>
              <a:rPr lang="en-GB" sz="2000" b="0" dirty="0" smtClean="0"/>
              <a:t>elcoming </a:t>
            </a:r>
            <a:r>
              <a:rPr lang="en-GB" sz="2000" b="0" dirty="0"/>
              <a:t>a body’s honest self-reflection on its progress that takes account of the fact that it will take time for bodies to thoroughly consider how to apply the Act and deliver real and meaningful change</a:t>
            </a:r>
          </a:p>
          <a:p>
            <a:pPr marL="342900" indent="-342900">
              <a:buFont typeface="Arial" panose="020B0604020202020204" pitchFamily="34" charset="0"/>
              <a:buChar char="•"/>
            </a:pPr>
            <a:r>
              <a:rPr lang="en-GB" sz="2000" b="0" dirty="0" smtClean="0"/>
              <a:t>Over </a:t>
            </a:r>
            <a:r>
              <a:rPr lang="en-GB" sz="2000" b="0" dirty="0"/>
              <a:t>the medium and long term, </a:t>
            </a:r>
            <a:r>
              <a:rPr lang="en-GB" sz="2000" b="0" dirty="0" smtClean="0"/>
              <a:t>there will be an expectation that </a:t>
            </a:r>
            <a:r>
              <a:rPr lang="en-GB" sz="2000" b="0" dirty="0"/>
              <a:t>public bodies </a:t>
            </a:r>
            <a:r>
              <a:rPr lang="en-GB" sz="2000" b="0" dirty="0" smtClean="0"/>
              <a:t>are able </a:t>
            </a:r>
            <a:r>
              <a:rPr lang="en-GB" sz="2000" b="0" dirty="0"/>
              <a:t>to demonstrate how the Act is shaping what they do.</a:t>
            </a:r>
          </a:p>
          <a:p>
            <a:endParaRPr lang="en-GB" dirty="0"/>
          </a:p>
        </p:txBody>
      </p:sp>
    </p:spTree>
    <p:extLst>
      <p:ext uri="{BB962C8B-B14F-4D97-AF65-F5344CB8AC3E}">
        <p14:creationId xmlns:p14="http://schemas.microsoft.com/office/powerpoint/2010/main" val="3809947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527521"/>
            <a:ext cx="11480800" cy="1325563"/>
          </a:xfrm>
        </p:spPr>
        <p:txBody>
          <a:bodyPr>
            <a:normAutofit/>
          </a:bodyPr>
          <a:lstStyle/>
          <a:p>
            <a:r>
              <a:rPr lang="en-GB" sz="3200" dirty="0" smtClean="0"/>
              <a:t>Examinations Delivery 2018-19</a:t>
            </a:r>
            <a:endParaRPr lang="en-GB" sz="3200" dirty="0"/>
          </a:p>
        </p:txBody>
      </p:sp>
      <p:sp>
        <p:nvSpPr>
          <p:cNvPr id="3" name="Text Placeholder 2"/>
          <p:cNvSpPr>
            <a:spLocks noGrp="1"/>
          </p:cNvSpPr>
          <p:nvPr>
            <p:ph type="body" sz="quarter" idx="14"/>
          </p:nvPr>
        </p:nvSpPr>
        <p:spPr>
          <a:xfrm>
            <a:off x="342900" y="1402918"/>
            <a:ext cx="11480800" cy="3690938"/>
          </a:xfrm>
        </p:spPr>
        <p:txBody>
          <a:bodyPr/>
          <a:lstStyle/>
          <a:p>
            <a:pPr marL="342900" indent="-342900">
              <a:buFont typeface="Arial" panose="020B0604020202020204" pitchFamily="34" charset="0"/>
              <a:buChar char="•"/>
            </a:pPr>
            <a:r>
              <a:rPr lang="en-GB" sz="2400" b="0" dirty="0" smtClean="0"/>
              <a:t>Examinations have begun in some public bodies, with work planned in each of the 44 public bodies covered by the Act either during the autumn of 2018 and/or during the first half of 2019.</a:t>
            </a:r>
          </a:p>
          <a:p>
            <a:pPr marL="342900" indent="-342900">
              <a:buFont typeface="Arial" panose="020B0604020202020204" pitchFamily="34" charset="0"/>
              <a:buChar char="•"/>
            </a:pPr>
            <a:r>
              <a:rPr lang="en-GB" sz="2400" b="0" dirty="0" smtClean="0"/>
              <a:t>We are working with the Office of the Future Generation Commissioner to combine our fieldwork/visits to public bodies where appropriate.</a:t>
            </a:r>
          </a:p>
          <a:p>
            <a:pPr marL="342900" indent="-342900">
              <a:buFont typeface="Arial" panose="020B0604020202020204" pitchFamily="34" charset="0"/>
              <a:buChar char="•"/>
            </a:pPr>
            <a:r>
              <a:rPr lang="en-GB" sz="2400" b="0" dirty="0" smtClean="0"/>
              <a:t>Our examinations will inform the Auditor General’s report to the National Assembly for Wales in 2020</a:t>
            </a:r>
          </a:p>
          <a:p>
            <a:pPr marL="342900" indent="-342900">
              <a:buFont typeface="+mj-lt"/>
              <a:buAutoNum type="arabicPeriod"/>
            </a:pPr>
            <a:endParaRPr lang="en-GB" dirty="0"/>
          </a:p>
        </p:txBody>
      </p:sp>
    </p:spTree>
    <p:extLst>
      <p:ext uri="{BB962C8B-B14F-4D97-AF65-F5344CB8AC3E}">
        <p14:creationId xmlns:p14="http://schemas.microsoft.com/office/powerpoint/2010/main" val="38655034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42900" y="1402918"/>
            <a:ext cx="11480800" cy="3690938"/>
          </a:xfrm>
        </p:spPr>
        <p:txBody>
          <a:bodyPr/>
          <a:lstStyle/>
          <a:p>
            <a:pPr algn="ctr"/>
            <a:r>
              <a:rPr lang="en-GB" sz="11500" b="0" dirty="0" smtClean="0"/>
              <a:t>Questions?</a:t>
            </a:r>
          </a:p>
          <a:p>
            <a:pPr marL="342900" indent="-342900">
              <a:buFont typeface="+mj-lt"/>
              <a:buAutoNum type="arabicPeriod"/>
            </a:pPr>
            <a:endParaRPr lang="en-GB" dirty="0"/>
          </a:p>
        </p:txBody>
      </p:sp>
    </p:spTree>
    <p:extLst>
      <p:ext uri="{BB962C8B-B14F-4D97-AF65-F5344CB8AC3E}">
        <p14:creationId xmlns:p14="http://schemas.microsoft.com/office/powerpoint/2010/main" val="1301529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36466"/>
      </a:dk2>
      <a:lt2>
        <a:srgbClr val="E7E6E6"/>
      </a:lt2>
      <a:accent1>
        <a:srgbClr val="E55226"/>
      </a:accent1>
      <a:accent2>
        <a:srgbClr val="F3C918"/>
      </a:accent2>
      <a:accent3>
        <a:srgbClr val="852C86"/>
      </a:accent3>
      <a:accent4>
        <a:srgbClr val="036F92"/>
      </a:accent4>
      <a:accent5>
        <a:srgbClr val="026166"/>
      </a:accent5>
      <a:accent6>
        <a:srgbClr val="70AD47"/>
      </a:accent6>
      <a:hlink>
        <a:srgbClr val="BE141B"/>
      </a:hlink>
      <a:folHlink>
        <a:srgbClr val="636466"/>
      </a:folHlink>
    </a:clrScheme>
    <a:fontScheme name="WAO font">
      <a:majorFont>
        <a:latin typeface="Helvetica LT Std Black"/>
        <a:ea typeface=""/>
        <a:cs typeface=""/>
      </a:majorFont>
      <a:minorFont>
        <a:latin typeface="Helvetica LT St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6CE7D44D5B4D4DACB0FDF7AC5FEC46" ma:contentTypeVersion="1" ma:contentTypeDescription="Create a new document." ma:contentTypeScope="" ma:versionID="92833e58f8b511d94ffb6e36931ec0bc">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BD767E-2594-414B-B977-F14297872A79}">
  <ds:schemaRefs>
    <ds:schemaRef ds:uri="http://schemas.microsoft.com/sharepoint/v3/contenttype/forms"/>
  </ds:schemaRefs>
</ds:datastoreItem>
</file>

<file path=customXml/itemProps2.xml><?xml version="1.0" encoding="utf-8"?>
<ds:datastoreItem xmlns:ds="http://schemas.openxmlformats.org/officeDocument/2006/customXml" ds:itemID="{30612B0B-8A41-4187-8EFC-6B2486A2D4FF}">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A4506ADC-E6C0-44F0-BC20-2D2D04AA3E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5363</TotalTime>
  <Words>570</Words>
  <Application>Microsoft Office PowerPoint</Application>
  <PresentationFormat>Widescreen</PresentationFormat>
  <Paragraphs>42</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Helvetica LT Std</vt:lpstr>
      <vt:lpstr>Helvetica LT Std Black</vt:lpstr>
      <vt:lpstr>Office Theme</vt:lpstr>
      <vt:lpstr> Well-being of Future Generations (Wales) Act  2015 - Auditor General Examinations 2018-19  Tim Buckle, Wellbeing of Future Generations Manager, Wales Audit Office</vt:lpstr>
      <vt:lpstr>Summary of the Auditor General’s duties under the WFG Act </vt:lpstr>
      <vt:lpstr>Listening and working with our stakeholders to develop our approach</vt:lpstr>
      <vt:lpstr>Year One Commentary 2017-18 </vt:lpstr>
      <vt:lpstr>The building blocks to our approach</vt:lpstr>
      <vt:lpstr>Auditing in the new landscape – AGW’s Examination principles </vt:lpstr>
      <vt:lpstr>Examinations Delivery 2018-19</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McLeod</dc:creator>
  <cp:lastModifiedBy>Timothy Buckle</cp:lastModifiedBy>
  <cp:revision>219</cp:revision>
  <cp:lastPrinted>2018-07-09T08:30:09Z</cp:lastPrinted>
  <dcterms:created xsi:type="dcterms:W3CDTF">2018-05-01T14:47:26Z</dcterms:created>
  <dcterms:modified xsi:type="dcterms:W3CDTF">2018-09-11T12:45:04Z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0x0101008E6CE7D44D5B4D4DACB0FDF7AC5FEC46</vt:lpwstr>
  </property>
</Properties>
</file>