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5"/>
  </p:sldMasterIdLst>
  <p:notesMasterIdLst>
    <p:notesMasterId r:id="rId30"/>
  </p:notesMasterIdLst>
  <p:sldIdLst>
    <p:sldId id="319" r:id="rId6"/>
    <p:sldId id="428" r:id="rId7"/>
    <p:sldId id="401" r:id="rId8"/>
    <p:sldId id="403" r:id="rId9"/>
    <p:sldId id="321" r:id="rId10"/>
    <p:sldId id="370" r:id="rId11"/>
    <p:sldId id="405" r:id="rId12"/>
    <p:sldId id="404" r:id="rId13"/>
    <p:sldId id="406" r:id="rId14"/>
    <p:sldId id="328" r:id="rId15"/>
    <p:sldId id="410" r:id="rId16"/>
    <p:sldId id="413" r:id="rId17"/>
    <p:sldId id="426" r:id="rId18"/>
    <p:sldId id="427" r:id="rId19"/>
    <p:sldId id="429" r:id="rId20"/>
    <p:sldId id="430" r:id="rId21"/>
    <p:sldId id="414" r:id="rId22"/>
    <p:sldId id="422" r:id="rId23"/>
    <p:sldId id="415" r:id="rId24"/>
    <p:sldId id="417" r:id="rId25"/>
    <p:sldId id="418" r:id="rId26"/>
    <p:sldId id="421" r:id="rId27"/>
    <p:sldId id="420" r:id="rId28"/>
    <p:sldId id="411" r:id="rId29"/>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0">
          <p15:clr>
            <a:srgbClr val="A4A3A4"/>
          </p15:clr>
        </p15:guide>
        <p15:guide id="3" orient="horz" pos="1071">
          <p15:clr>
            <a:srgbClr val="A4A3A4"/>
          </p15:clr>
        </p15:guide>
        <p15:guide id="4" orient="horz" pos="1253">
          <p15:clr>
            <a:srgbClr val="A4A3A4"/>
          </p15:clr>
        </p15:guide>
        <p15:guide id="5" orient="horz" pos="4270">
          <p15:clr>
            <a:srgbClr val="A4A3A4"/>
          </p15:clr>
        </p15:guide>
        <p15:guide id="6" orient="horz" pos="935">
          <p15:clr>
            <a:srgbClr val="A4A3A4"/>
          </p15:clr>
        </p15:guide>
        <p15:guide id="7" orient="horz" pos="2523">
          <p15:clr>
            <a:srgbClr val="A4A3A4"/>
          </p15:clr>
        </p15:guide>
        <p15:guide id="8" orient="horz" pos="1661">
          <p15:clr>
            <a:srgbClr val="A4A3A4"/>
          </p15:clr>
        </p15:guide>
        <p15:guide id="9" orient="horz" pos="4065">
          <p15:clr>
            <a:srgbClr val="A4A3A4"/>
          </p15:clr>
        </p15:guide>
        <p15:guide id="10" pos="204">
          <p15:clr>
            <a:srgbClr val="A4A3A4"/>
          </p15:clr>
        </p15:guide>
        <p15:guide id="11" pos="5556">
          <p15:clr>
            <a:srgbClr val="A4A3A4"/>
          </p15:clr>
        </p15:guide>
        <p15:guide id="12" pos="2880">
          <p15:clr>
            <a:srgbClr val="A4A3A4"/>
          </p15:clr>
        </p15:guide>
        <p15:guide id="13" pos="4343">
          <p15:clr>
            <a:srgbClr val="A4A3A4"/>
          </p15:clr>
        </p15:guide>
        <p15:guide id="14" pos="5692">
          <p15:clr>
            <a:srgbClr val="A4A3A4"/>
          </p15:clr>
        </p15:guide>
        <p15:guide id="15" pos="439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yley" initials="H" lastIdx="1" clrIdx="0">
    <p:extLst>
      <p:ext uri="{19B8F6BF-5375-455C-9EA6-DF929625EA0E}">
        <p15:presenceInfo xmlns:p15="http://schemas.microsoft.com/office/powerpoint/2012/main" userId="Hayley" providerId="None"/>
      </p:ext>
    </p:extLst>
  </p:cmAuthor>
  <p:cmAuthor id="2" name="Anna" initials="A" lastIdx="1" clrIdx="1">
    <p:extLst>
      <p:ext uri="{19B8F6BF-5375-455C-9EA6-DF929625EA0E}">
        <p15:presenceInfo xmlns:p15="http://schemas.microsoft.com/office/powerpoint/2012/main" userId="A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2D962D"/>
    <a:srgbClr val="008080"/>
    <a:srgbClr val="0091A5"/>
    <a:srgbClr val="3C3C41"/>
    <a:srgbClr val="005541"/>
    <a:srgbClr val="95959D"/>
    <a:srgbClr val="82D2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044" autoAdjust="0"/>
  </p:normalViewPr>
  <p:slideViewPr>
    <p:cSldViewPr>
      <p:cViewPr varScale="1">
        <p:scale>
          <a:sx n="46" d="100"/>
          <a:sy n="46" d="100"/>
        </p:scale>
        <p:origin x="1604" y="44"/>
      </p:cViewPr>
      <p:guideLst>
        <p:guide orient="horz" pos="2160"/>
        <p:guide orient="horz" pos="300"/>
        <p:guide orient="horz" pos="1071"/>
        <p:guide orient="horz" pos="1253"/>
        <p:guide orient="horz" pos="4270"/>
        <p:guide orient="horz" pos="935"/>
        <p:guide orient="horz" pos="2523"/>
        <p:guide orient="horz" pos="1661"/>
        <p:guide orient="horz" pos="4065"/>
        <p:guide pos="204"/>
        <p:guide pos="5556"/>
        <p:guide pos="2880"/>
        <p:guide pos="4343"/>
        <p:guide pos="5692"/>
        <p:guide pos="4397"/>
      </p:guideLst>
    </p:cSldViewPr>
  </p:slideViewPr>
  <p:outlineViewPr>
    <p:cViewPr>
      <p:scale>
        <a:sx n="33" d="100"/>
        <a:sy n="33" d="100"/>
      </p:scale>
      <p:origin x="0" y="0"/>
    </p:cViewPr>
  </p:outlineViewPr>
  <p:notesTextViewPr>
    <p:cViewPr>
      <p:scale>
        <a:sx n="1" d="1"/>
        <a:sy n="1" d="1"/>
      </p:scale>
      <p:origin x="0" y="0"/>
    </p:cViewPr>
  </p:notesTextViewPr>
  <p:sorterViewPr>
    <p:cViewPr>
      <p:scale>
        <a:sx n="79" d="100"/>
        <a:sy n="79" d="100"/>
      </p:scale>
      <p:origin x="0" y="-14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Silas" userId="33ce58c9-4358-463a-8fb7-57a596fb23e3" providerId="ADAL" clId="{03F64291-215A-448F-A22B-2DBB367E19EF}"/>
    <pc:docChg chg="undo custSel modSld">
      <pc:chgData name="Jones, Silas" userId="33ce58c9-4358-463a-8fb7-57a596fb23e3" providerId="ADAL" clId="{03F64291-215A-448F-A22B-2DBB367E19EF}" dt="2019-07-02T20:44:22.192" v="670" actId="20577"/>
      <pc:docMkLst>
        <pc:docMk/>
      </pc:docMkLst>
      <pc:sldChg chg="modSp">
        <pc:chgData name="Jones, Silas" userId="33ce58c9-4358-463a-8fb7-57a596fb23e3" providerId="ADAL" clId="{03F64291-215A-448F-A22B-2DBB367E19EF}" dt="2019-07-02T20:44:21.643" v="669" actId="1036"/>
        <pc:sldMkLst>
          <pc:docMk/>
          <pc:sldMk cId="490753074" sldId="370"/>
        </pc:sldMkLst>
        <pc:spChg chg="mod">
          <ac:chgData name="Jones, Silas" userId="33ce58c9-4358-463a-8fb7-57a596fb23e3" providerId="ADAL" clId="{03F64291-215A-448F-A22B-2DBB367E19EF}" dt="2019-07-02T20:44:21.643" v="669" actId="1036"/>
          <ac:spMkLst>
            <pc:docMk/>
            <pc:sldMk cId="490753074" sldId="370"/>
            <ac:spMk id="3" creationId="{00000000-0000-0000-0000-000000000000}"/>
          </ac:spMkLst>
        </pc:spChg>
      </pc:sldChg>
      <pc:sldChg chg="modSp">
        <pc:chgData name="Jones, Silas" userId="33ce58c9-4358-463a-8fb7-57a596fb23e3" providerId="ADAL" clId="{03F64291-215A-448F-A22B-2DBB367E19EF}" dt="2019-07-02T14:49:46.621" v="13" actId="20577"/>
        <pc:sldMkLst>
          <pc:docMk/>
          <pc:sldMk cId="4035308638" sldId="403"/>
        </pc:sldMkLst>
        <pc:spChg chg="mod">
          <ac:chgData name="Jones, Silas" userId="33ce58c9-4358-463a-8fb7-57a596fb23e3" providerId="ADAL" clId="{03F64291-215A-448F-A22B-2DBB367E19EF}" dt="2019-07-02T14:49:46.621" v="13" actId="20577"/>
          <ac:spMkLst>
            <pc:docMk/>
            <pc:sldMk cId="4035308638" sldId="403"/>
            <ac:spMk id="5" creationId="{00000000-0000-0000-0000-000000000000}"/>
          </ac:spMkLst>
        </pc:spChg>
      </pc:sldChg>
      <pc:sldChg chg="modNotesTx">
        <pc:chgData name="Jones, Silas" userId="33ce58c9-4358-463a-8fb7-57a596fb23e3" providerId="ADAL" clId="{03F64291-215A-448F-A22B-2DBB367E19EF}" dt="2019-07-02T15:22:37.381" v="173" actId="20577"/>
        <pc:sldMkLst>
          <pc:docMk/>
          <pc:sldMk cId="1610389175" sldId="404"/>
        </pc:sldMkLst>
      </pc:sldChg>
      <pc:sldChg chg="modNotesTx">
        <pc:chgData name="Jones, Silas" userId="33ce58c9-4358-463a-8fb7-57a596fb23e3" providerId="ADAL" clId="{03F64291-215A-448F-A22B-2DBB367E19EF}" dt="2019-07-02T15:27:47.628" v="339" actId="20577"/>
        <pc:sldMkLst>
          <pc:docMk/>
          <pc:sldMk cId="908882661" sldId="410"/>
        </pc:sldMkLst>
      </pc:sldChg>
      <pc:sldChg chg="modSp">
        <pc:chgData name="Jones, Silas" userId="33ce58c9-4358-463a-8fb7-57a596fb23e3" providerId="ADAL" clId="{03F64291-215A-448F-A22B-2DBB367E19EF}" dt="2019-07-02T15:28:12.854" v="340" actId="14100"/>
        <pc:sldMkLst>
          <pc:docMk/>
          <pc:sldMk cId="1311961807" sldId="413"/>
        </pc:sldMkLst>
        <pc:spChg chg="mod">
          <ac:chgData name="Jones, Silas" userId="33ce58c9-4358-463a-8fb7-57a596fb23e3" providerId="ADAL" clId="{03F64291-215A-448F-A22B-2DBB367E19EF}" dt="2019-07-02T15:28:12.854" v="340" actId="14100"/>
          <ac:spMkLst>
            <pc:docMk/>
            <pc:sldMk cId="1311961807" sldId="413"/>
            <ac:spMk id="4" creationId="{00000000-0000-0000-0000-000000000000}"/>
          </ac:spMkLst>
        </pc:spChg>
      </pc:sldChg>
      <pc:sldChg chg="modNotesTx">
        <pc:chgData name="Jones, Silas" userId="33ce58c9-4358-463a-8fb7-57a596fb23e3" providerId="ADAL" clId="{03F64291-215A-448F-A22B-2DBB367E19EF}" dt="2019-07-02T20:44:22.192" v="670" actId="20577"/>
        <pc:sldMkLst>
          <pc:docMk/>
          <pc:sldMk cId="915898698" sldId="415"/>
        </pc:sldMkLst>
      </pc:sldChg>
      <pc:sldChg chg="modSp">
        <pc:chgData name="Jones, Silas" userId="33ce58c9-4358-463a-8fb7-57a596fb23e3" providerId="ADAL" clId="{03F64291-215A-448F-A22B-2DBB367E19EF}" dt="2019-07-02T15:30:34.991" v="409" actId="20577"/>
        <pc:sldMkLst>
          <pc:docMk/>
          <pc:sldMk cId="4103782276" sldId="429"/>
        </pc:sldMkLst>
        <pc:spChg chg="mod">
          <ac:chgData name="Jones, Silas" userId="33ce58c9-4358-463a-8fb7-57a596fb23e3" providerId="ADAL" clId="{03F64291-215A-448F-A22B-2DBB367E19EF}" dt="2019-07-02T15:30:34.991" v="409" actId="20577"/>
          <ac:spMkLst>
            <pc:docMk/>
            <pc:sldMk cId="4103782276" sldId="429"/>
            <ac:spMk id="10" creationId="{82D2D6C5-8151-4879-8D96-533ACB8986B4}"/>
          </ac:spMkLst>
        </pc:spChg>
      </pc:sldChg>
      <pc:sldChg chg="modSp">
        <pc:chgData name="Jones, Silas" userId="33ce58c9-4358-463a-8fb7-57a596fb23e3" providerId="ADAL" clId="{03F64291-215A-448F-A22B-2DBB367E19EF}" dt="2019-07-02T15:31:28.641" v="452" actId="20577"/>
        <pc:sldMkLst>
          <pc:docMk/>
          <pc:sldMk cId="4245175660" sldId="430"/>
        </pc:sldMkLst>
        <pc:spChg chg="mod">
          <ac:chgData name="Jones, Silas" userId="33ce58c9-4358-463a-8fb7-57a596fb23e3" providerId="ADAL" clId="{03F64291-215A-448F-A22B-2DBB367E19EF}" dt="2019-07-02T15:31:28.641" v="452" actId="20577"/>
          <ac:spMkLst>
            <pc:docMk/>
            <pc:sldMk cId="4245175660" sldId="430"/>
            <ac:spMk id="10" creationId="{82D2D6C5-8151-4879-8D96-533ACB8986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19158BCB-96AE-480E-B950-B38D6A9DA677}" type="datetimeFigureOut">
              <a:rPr lang="en-GB" smtClean="0"/>
              <a:t>02/07/2019</a:t>
            </a:fld>
            <a:endParaRPr lang="en-GB"/>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9F36E6A4-55B7-42F1-9F58-6BBDBC7E90C5}" type="slidenum">
              <a:rPr lang="en-GB" smtClean="0"/>
              <a:t>‹#›</a:t>
            </a:fld>
            <a:endParaRPr lang="en-GB"/>
          </a:p>
        </p:txBody>
      </p:sp>
    </p:spTree>
    <p:extLst>
      <p:ext uri="{BB962C8B-B14F-4D97-AF65-F5344CB8AC3E}">
        <p14:creationId xmlns:p14="http://schemas.microsoft.com/office/powerpoint/2010/main" val="2908624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1</a:t>
            </a:fld>
            <a:endParaRPr lang="en-GB"/>
          </a:p>
        </p:txBody>
      </p:sp>
    </p:spTree>
    <p:extLst>
      <p:ext uri="{BB962C8B-B14F-4D97-AF65-F5344CB8AC3E}">
        <p14:creationId xmlns:p14="http://schemas.microsoft.com/office/powerpoint/2010/main" val="351895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crucial to demonstrate to key personal as well as the wider workforce that these projects are effective, deliverable and don’t impact on delivery. </a:t>
            </a:r>
          </a:p>
        </p:txBody>
      </p:sp>
      <p:sp>
        <p:nvSpPr>
          <p:cNvPr id="4" name="Slide Number Placeholder 3"/>
          <p:cNvSpPr>
            <a:spLocks noGrp="1"/>
          </p:cNvSpPr>
          <p:nvPr>
            <p:ph type="sldNum" sz="quarter" idx="10"/>
          </p:nvPr>
        </p:nvSpPr>
        <p:spPr/>
        <p:txBody>
          <a:bodyPr/>
          <a:lstStyle/>
          <a:p>
            <a:fld id="{9F36E6A4-55B7-42F1-9F58-6BBDBC7E90C5}" type="slidenum">
              <a:rPr lang="en-GB" smtClean="0"/>
              <a:t>12</a:t>
            </a:fld>
            <a:endParaRPr lang="en-GB"/>
          </a:p>
        </p:txBody>
      </p:sp>
    </p:spTree>
    <p:extLst>
      <p:ext uri="{BB962C8B-B14F-4D97-AF65-F5344CB8AC3E}">
        <p14:creationId xmlns:p14="http://schemas.microsoft.com/office/powerpoint/2010/main" val="700019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13</a:t>
            </a:fld>
            <a:endParaRPr lang="en-GB"/>
          </a:p>
        </p:txBody>
      </p:sp>
    </p:spTree>
    <p:extLst>
      <p:ext uri="{BB962C8B-B14F-4D97-AF65-F5344CB8AC3E}">
        <p14:creationId xmlns:p14="http://schemas.microsoft.com/office/powerpoint/2010/main" val="1663594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review concluded NRW could save up to 27% emissions from their fleet and deliver a 5% cost saving through the use of existing low emission technologies. Whilst not all of NRW’s fleet use is suitable for current ULEV use, they calculated that replacing 56% of it with electric vehicles could save £136,000 and 413 tonnes of CO2e per year. </a:t>
            </a:r>
          </a:p>
        </p:txBody>
      </p:sp>
      <p:sp>
        <p:nvSpPr>
          <p:cNvPr id="4" name="Slide Number Placeholder 3"/>
          <p:cNvSpPr>
            <a:spLocks noGrp="1"/>
          </p:cNvSpPr>
          <p:nvPr>
            <p:ph type="sldNum" sz="quarter" idx="10"/>
          </p:nvPr>
        </p:nvSpPr>
        <p:spPr/>
        <p:txBody>
          <a:bodyPr/>
          <a:lstStyle/>
          <a:p>
            <a:fld id="{9F36E6A4-55B7-42F1-9F58-6BBDBC7E90C5}" type="slidenum">
              <a:rPr lang="en-GB" smtClean="0"/>
              <a:t>15</a:t>
            </a:fld>
            <a:endParaRPr lang="en-GB"/>
          </a:p>
        </p:txBody>
      </p:sp>
    </p:spTree>
    <p:extLst>
      <p:ext uri="{BB962C8B-B14F-4D97-AF65-F5344CB8AC3E}">
        <p14:creationId xmlns:p14="http://schemas.microsoft.com/office/powerpoint/2010/main" val="898315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Climate emergency declaration have been a game changer in terms of commitment from our board </a:t>
            </a:r>
          </a:p>
          <a:p>
            <a:r>
              <a:rPr lang="en-GB" dirty="0"/>
              <a:t>This has lead to increased cooperation and we are </a:t>
            </a:r>
            <a:r>
              <a:rPr lang="en-GB"/>
              <a:t>being pushed</a:t>
            </a:r>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19</a:t>
            </a:fld>
            <a:endParaRPr lang="en-GB"/>
          </a:p>
        </p:txBody>
      </p:sp>
    </p:spTree>
    <p:extLst>
      <p:ext uri="{BB962C8B-B14F-4D97-AF65-F5344CB8AC3E}">
        <p14:creationId xmlns:p14="http://schemas.microsoft.com/office/powerpoint/2010/main" val="3992413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21</a:t>
            </a:fld>
            <a:endParaRPr lang="en-GB"/>
          </a:p>
        </p:txBody>
      </p:sp>
    </p:spTree>
    <p:extLst>
      <p:ext uri="{BB962C8B-B14F-4D97-AF65-F5344CB8AC3E}">
        <p14:creationId xmlns:p14="http://schemas.microsoft.com/office/powerpoint/2010/main" val="1879961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4</a:t>
            </a:fld>
            <a:endParaRPr lang="en-GB"/>
          </a:p>
        </p:txBody>
      </p:sp>
    </p:spTree>
    <p:extLst>
      <p:ext uri="{BB962C8B-B14F-4D97-AF65-F5344CB8AC3E}">
        <p14:creationId xmlns:p14="http://schemas.microsoft.com/office/powerpoint/2010/main" val="2915860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200" b="0" dirty="0">
                <a:solidFill>
                  <a:schemeClr val="tx1"/>
                </a:solidFill>
              </a:rPr>
              <a:t>Evaluated NRW’s net carbon status, accounting for both greenhouse gas emissions across our operations and the carbon captured annually (sequestration) across the estate, as well as estimating the existing stores of carbon (carbon stocks) on the estate. </a:t>
            </a:r>
          </a:p>
          <a:p>
            <a:pPr marL="342900" indent="-342900">
              <a:buFont typeface="Arial" panose="020B0604020202020204" pitchFamily="34" charset="0"/>
              <a:buChar char="•"/>
            </a:pPr>
            <a:r>
              <a:rPr lang="en-GB" sz="1200" b="0" dirty="0">
                <a:solidFill>
                  <a:schemeClr val="tx1"/>
                </a:solidFill>
              </a:rPr>
              <a:t>The Project has identified opportunities to reduce the carbon impact of our organisation (mitigation measures) and delivered projects to demonstrate these measures.</a:t>
            </a:r>
            <a:endParaRPr lang="en-GB" altLang="en-US" sz="1200" b="0" dirty="0">
              <a:ln w="0"/>
              <a:solidFill>
                <a:schemeClr val="tx1"/>
              </a:solidFill>
            </a:endParaRPr>
          </a:p>
          <a:p>
            <a:pPr marL="0" indent="0">
              <a:buFont typeface="Arial" panose="020B0604020202020204" pitchFamily="34" charset="0"/>
              <a:buNone/>
            </a:pPr>
            <a:endParaRPr lang="en-GB" baseline="0" dirty="0"/>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This slide sets out the five key stages we’ve followed on the project:</a:t>
            </a:r>
          </a:p>
          <a:p>
            <a:pPr marL="228600" indent="-228600">
              <a:buFont typeface="Arial" panose="020B0604020202020204" pitchFamily="34" charset="0"/>
              <a:buAutoNum type="arabicPeriod"/>
            </a:pPr>
            <a:r>
              <a:rPr lang="en-GB" baseline="0" dirty="0"/>
              <a:t>Understanding our net carbon status – the balance of emissions and annual carbon captured in habitats on the estate we manage (sequestration). We identified our priorities for action from sources of emissions, annual carbon sequestration in our habitats, and we also understood the vital habitats that we need to continue to protect to ensure protect stored carbon and reduce the loss of carbon stocks (e.g. peatlands). We worked with industry experts to estimate carbon in woodland and peatland habitats. </a:t>
            </a:r>
          </a:p>
          <a:p>
            <a:pPr marL="228600" indent="-228600">
              <a:buFont typeface="Arial" panose="020B0604020202020204" pitchFamily="34" charset="0"/>
              <a:buAutoNum type="arabicPeriod"/>
            </a:pPr>
            <a:r>
              <a:rPr lang="en-GB" baseline="0" dirty="0"/>
              <a:t>Evaluating options for mitigation – we identified options available to NRW to reduce emissions, enhance sequestration and protect carbon stocks. We gathered information on the costs, carbon savings and wider benefits – including commissioning work with industry experts where evidence gaps were identified (e.g. on low emission vehicles, renewable energy and building measures). We also looked at the scale at which NRW could adopt these opportunities moving forward. We’ve used this information to develop a method of prioritising our options for delivery. </a:t>
            </a:r>
          </a:p>
          <a:p>
            <a:pPr marL="228600" indent="-228600">
              <a:buFont typeface="Arial" panose="020B0604020202020204" pitchFamily="34" charset="0"/>
              <a:buAutoNum type="arabicPeriod"/>
            </a:pPr>
            <a:r>
              <a:rPr lang="en-GB" baseline="0" dirty="0"/>
              <a:t>We delivered a series of over 20 demonstration projects to showcase the mitigation opportunities we identified for NRW and to pilot approaches, for example introducing electric vehicles and charging points. </a:t>
            </a:r>
          </a:p>
          <a:p>
            <a:pPr marL="228600" indent="-228600">
              <a:buFont typeface="Arial" panose="020B0604020202020204" pitchFamily="34" charset="0"/>
              <a:buAutoNum type="arabicPeriod"/>
            </a:pPr>
            <a:r>
              <a:rPr lang="en-GB" baseline="0" dirty="0"/>
              <a:t>Throughout the project we have sought to learn from organisations managing their own carbon impact in new and ambitious ways, as well as collaborating with our colleagues internally to gather ideas and embed best practice. </a:t>
            </a:r>
          </a:p>
          <a:p>
            <a:pPr marL="228600" indent="-228600">
              <a:buFont typeface="Arial" panose="020B0604020202020204" pitchFamily="34" charset="0"/>
              <a:buAutoNum type="arabicPeriod"/>
            </a:pPr>
            <a:r>
              <a:rPr lang="en-GB" baseline="0" dirty="0"/>
              <a:t>We are producing a series of publications to record and share our experience and approach, these will be available on our webpages early next year (2018). Our next step is to build our mitigation opportunities into a plan for implementation, to embed carbon management across the organisation.  </a:t>
            </a:r>
          </a:p>
        </p:txBody>
      </p:sp>
      <p:sp>
        <p:nvSpPr>
          <p:cNvPr id="4" name="Slide Number Placeholder 3"/>
          <p:cNvSpPr>
            <a:spLocks noGrp="1"/>
          </p:cNvSpPr>
          <p:nvPr>
            <p:ph type="sldNum" sz="quarter" idx="10"/>
          </p:nvPr>
        </p:nvSpPr>
        <p:spPr/>
        <p:txBody>
          <a:bodyPr/>
          <a:lstStyle/>
          <a:p>
            <a:fld id="{8F0AE1AD-6E0F-4DC8-94C1-4C7775AADC3A}" type="slidenum">
              <a:rPr lang="en-GB" smtClean="0"/>
              <a:t>5</a:t>
            </a:fld>
            <a:endParaRPr lang="en-GB"/>
          </a:p>
        </p:txBody>
      </p:sp>
    </p:spTree>
    <p:extLst>
      <p:ext uri="{BB962C8B-B14F-4D97-AF65-F5344CB8AC3E}">
        <p14:creationId xmlns:p14="http://schemas.microsoft.com/office/powerpoint/2010/main" val="1390399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6</a:t>
            </a:fld>
            <a:endParaRPr lang="en-GB"/>
          </a:p>
        </p:txBody>
      </p:sp>
    </p:spTree>
    <p:extLst>
      <p:ext uri="{BB962C8B-B14F-4D97-AF65-F5344CB8AC3E}">
        <p14:creationId xmlns:p14="http://schemas.microsoft.com/office/powerpoint/2010/main" val="1487740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NRW has a unique and broad organisational remit, including being a custodian of over 7% Wales’ land area (largely afforested).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Our role as custodian and manager of this land opens opportunities, e.g. on peatland restoration, renewable energy, woodland planting.</a:t>
            </a:r>
          </a:p>
          <a:p>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7</a:t>
            </a:fld>
            <a:endParaRPr lang="en-GB"/>
          </a:p>
        </p:txBody>
      </p:sp>
    </p:spTree>
    <p:extLst>
      <p:ext uri="{BB962C8B-B14F-4D97-AF65-F5344CB8AC3E}">
        <p14:creationId xmlns:p14="http://schemas.microsoft.com/office/powerpoint/2010/main" val="718360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Scope 1: Direct Scope </a:t>
            </a:r>
          </a:p>
          <a:p>
            <a:endParaRPr lang="en-GB" dirty="0"/>
          </a:p>
          <a:p>
            <a:r>
              <a:rPr lang="en-GB" dirty="0"/>
              <a:t>2: Energy Indirect,  Consumption of purchased electricity, heat, steam and cooling</a:t>
            </a:r>
          </a:p>
          <a:p>
            <a:endParaRPr lang="en-GB" dirty="0"/>
          </a:p>
          <a:p>
            <a:r>
              <a:rPr lang="en-GB" dirty="0"/>
              <a:t>Scope 3: Other Indirect, Purchased materials and fuels, Transport-related activities, Leased assets, franchising and outsourcing</a:t>
            </a:r>
          </a:p>
          <a:p>
            <a:endParaRPr lang="en-GB" dirty="0"/>
          </a:p>
          <a:p>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8</a:t>
            </a:fld>
            <a:endParaRPr lang="en-GB"/>
          </a:p>
        </p:txBody>
      </p:sp>
    </p:spTree>
    <p:extLst>
      <p:ext uri="{BB962C8B-B14F-4D97-AF65-F5344CB8AC3E}">
        <p14:creationId xmlns:p14="http://schemas.microsoft.com/office/powerpoint/2010/main" val="329317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Procurement - </a:t>
            </a:r>
            <a:r>
              <a:rPr lang="en-GB" sz="1200" dirty="0"/>
              <a:t>work carried out by contractors and under agreements (e.g. civil engineering of flood schemes, ICT, forest harvesting)</a:t>
            </a:r>
          </a:p>
          <a:p>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9</a:t>
            </a:fld>
            <a:endParaRPr lang="en-GB"/>
          </a:p>
        </p:txBody>
      </p:sp>
    </p:spTree>
    <p:extLst>
      <p:ext uri="{BB962C8B-B14F-4D97-AF65-F5344CB8AC3E}">
        <p14:creationId xmlns:p14="http://schemas.microsoft.com/office/powerpoint/2010/main" val="2683266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We</a:t>
            </a:r>
            <a:r>
              <a:rPr lang="en-GB" baseline="0" dirty="0"/>
              <a:t> shaped our approach around four categories that were easily accessible to other public sector bodies. </a:t>
            </a:r>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10</a:t>
            </a:fld>
            <a:endParaRPr lang="en-GB"/>
          </a:p>
        </p:txBody>
      </p:sp>
    </p:spTree>
    <p:extLst>
      <p:ext uri="{BB962C8B-B14F-4D97-AF65-F5344CB8AC3E}">
        <p14:creationId xmlns:p14="http://schemas.microsoft.com/office/powerpoint/2010/main" val="1263840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Broad approach applying general principles to the whole organisation.</a:t>
            </a:r>
          </a:p>
          <a:p>
            <a:endParaRPr lang="en-GB" dirty="0"/>
          </a:p>
          <a:p>
            <a:r>
              <a:rPr lang="en-GB" dirty="0"/>
              <a:t>i.e. Solar PV on all buildings</a:t>
            </a:r>
          </a:p>
          <a:p>
            <a:r>
              <a:rPr lang="en-GB" dirty="0"/>
              <a:t>Might not be suitable for all sites. </a:t>
            </a:r>
          </a:p>
        </p:txBody>
      </p:sp>
      <p:sp>
        <p:nvSpPr>
          <p:cNvPr id="4" name="Slide Number Placeholder 3"/>
          <p:cNvSpPr>
            <a:spLocks noGrp="1"/>
          </p:cNvSpPr>
          <p:nvPr>
            <p:ph type="sldNum" sz="quarter" idx="10"/>
          </p:nvPr>
        </p:nvSpPr>
        <p:spPr/>
        <p:txBody>
          <a:bodyPr/>
          <a:lstStyle/>
          <a:p>
            <a:fld id="{9F36E6A4-55B7-42F1-9F58-6BBDBC7E90C5}" type="slidenum">
              <a:rPr lang="en-GB" smtClean="0"/>
              <a:t>11</a:t>
            </a:fld>
            <a:endParaRPr lang="en-GB"/>
          </a:p>
        </p:txBody>
      </p:sp>
    </p:spTree>
    <p:extLst>
      <p:ext uri="{BB962C8B-B14F-4D97-AF65-F5344CB8AC3E}">
        <p14:creationId xmlns:p14="http://schemas.microsoft.com/office/powerpoint/2010/main" val="3982089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SUPERGRAPHIC_FINA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365625"/>
            <a:ext cx="9144000" cy="2492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ctrTitle"/>
          </p:nvPr>
        </p:nvSpPr>
        <p:spPr>
          <a:xfrm>
            <a:off x="685800" y="1983358"/>
            <a:ext cx="7772400" cy="1470025"/>
          </a:xfrm>
        </p:spPr>
        <p:txBody>
          <a:bodyPr>
            <a:noAutofit/>
          </a:bodyPr>
          <a:lstStyle>
            <a:lvl1pPr algn="ctr">
              <a:defRPr/>
            </a:lvl1pPr>
          </a:lstStyle>
          <a:p>
            <a:r>
              <a:rPr lang="en-US"/>
              <a:t>Click to edit Master title style</a:t>
            </a:r>
            <a:endParaRPr lang="en-GB" dirty="0"/>
          </a:p>
        </p:txBody>
      </p:sp>
      <p:sp>
        <p:nvSpPr>
          <p:cNvPr id="3" name="Subtitle 2"/>
          <p:cNvSpPr>
            <a:spLocks noGrp="1"/>
          </p:cNvSpPr>
          <p:nvPr>
            <p:ph type="subTitle" idx="1"/>
          </p:nvPr>
        </p:nvSpPr>
        <p:spPr>
          <a:xfrm>
            <a:off x="1371600" y="3726557"/>
            <a:ext cx="6400800" cy="1752600"/>
          </a:xfrm>
        </p:spPr>
        <p:txBody>
          <a:bodyPr>
            <a:noAutofit/>
          </a:bodyPr>
          <a:lstStyle>
            <a:lvl1pPr marL="0" indent="0" algn="ctr">
              <a:buNone/>
              <a:defRPr>
                <a:solidFill>
                  <a:srgbClr val="0091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vert="horz" lIns="0" tIns="0" rIns="0" bIns="0" rtlCol="0" anchor="b" anchorCtr="0"/>
          <a:lstStyle>
            <a:lvl1pPr>
              <a:defRPr lang="en-GB" smtClean="0"/>
            </a:lvl1pPr>
          </a:lstStyle>
          <a:p>
            <a:pPr algn="r"/>
            <a:fld id="{95B698E4-0AB5-410A-A0CD-38C73D25D732}" type="datetime3">
              <a:rPr lang="en-GB" smtClean="0"/>
              <a:pPr algn="r"/>
              <a:t>2 July, 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vert="horz" lIns="0" tIns="0" rIns="0" bIns="0" rtlCol="0" anchor="b" anchorCtr="0"/>
          <a:lstStyle>
            <a:lvl1pPr>
              <a:defRPr lang="en-GB" smtClean="0"/>
            </a:lvl1pPr>
          </a:lstStyle>
          <a:p>
            <a:pPr algn="r"/>
            <a:fld id="{1EB79DAB-90E4-4F14-9B31-761BB9951B41}" type="slidenum">
              <a:rPr lang="en-GB" smtClean="0"/>
              <a:pPr algn="r"/>
              <a:t>‹#›</a:t>
            </a:fld>
            <a:endParaRPr lang="en-GB"/>
          </a:p>
        </p:txBody>
      </p:sp>
    </p:spTree>
    <p:extLst>
      <p:ext uri="{BB962C8B-B14F-4D97-AF65-F5344CB8AC3E}">
        <p14:creationId xmlns:p14="http://schemas.microsoft.com/office/powerpoint/2010/main" val="1159301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849" y="476249"/>
            <a:ext cx="6570663" cy="1223963"/>
          </a:xfrm>
        </p:spPr>
        <p:txBody>
          <a:bodyPr vert="horz" lIns="0" tIns="0" rIns="0" bIns="0" rtlCol="0" anchor="ctr">
            <a:noAutofit/>
          </a:bodyPr>
          <a:lstStyle>
            <a:lvl1pPr>
              <a:defRPr lang="en-GB"/>
            </a:lvl1pPr>
          </a:lstStyle>
          <a:p>
            <a:pPr lvl="0"/>
            <a:r>
              <a:rPr lang="en-US"/>
              <a:t>Click to edit Master title style</a:t>
            </a:r>
            <a:endParaRPr lang="en-GB" dirty="0"/>
          </a:p>
        </p:txBody>
      </p:sp>
      <p:sp>
        <p:nvSpPr>
          <p:cNvPr id="3" name="Picture Placeholder 2"/>
          <p:cNvSpPr>
            <a:spLocks noGrp="1"/>
          </p:cNvSpPr>
          <p:nvPr>
            <p:ph type="pic" idx="1"/>
          </p:nvPr>
        </p:nvSpPr>
        <p:spPr>
          <a:xfrm>
            <a:off x="323849" y="1989138"/>
            <a:ext cx="6570663" cy="4608214"/>
          </a:xfrm>
        </p:spPr>
        <p:txBody>
          <a:bodyPr>
            <a:noAutofit/>
          </a:bodyPr>
          <a:lstStyle>
            <a:lvl1pPr marL="0" indent="0" algn="l">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6980238" y="1989138"/>
            <a:ext cx="1839912" cy="4608214"/>
          </a:xfrm>
        </p:spPr>
        <p:txBody>
          <a:bodyPr>
            <a:noAutofit/>
          </a:bodyPr>
          <a:lstStyle>
            <a:lvl1pPr marL="0" indent="0">
              <a:spcBef>
                <a:spcPts val="600"/>
              </a:spcBef>
              <a:buNone/>
              <a:defRPr sz="1400" b="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lgn="r">
              <a:defRPr/>
            </a:lvl1pPr>
          </a:lstStyle>
          <a:p>
            <a:fld id="{5F934297-E040-40B9-8B9E-1F9726BDDFE6}" type="datetime3">
              <a:rPr lang="en-GB" smtClean="0"/>
              <a:pPr/>
              <a:t>2 July, 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algn="r"/>
            <a:fld id="{1EB79DAB-90E4-4F14-9B31-761BB9951B41}" type="slidenum">
              <a:rPr lang="en-GB" smtClean="0"/>
              <a:pPr algn="r"/>
              <a:t>‹#›</a:t>
            </a:fld>
            <a:endParaRPr lang="en-GB" dirty="0"/>
          </a:p>
        </p:txBody>
      </p:sp>
    </p:spTree>
    <p:extLst>
      <p:ext uri="{BB962C8B-B14F-4D97-AF65-F5344CB8AC3E}">
        <p14:creationId xmlns:p14="http://schemas.microsoft.com/office/powerpoint/2010/main" val="1854476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Vertical Text Placeholder 2"/>
          <p:cNvSpPr>
            <a:spLocks noGrp="1"/>
          </p:cNvSpPr>
          <p:nvPr>
            <p:ph type="body" orient="vert" idx="1"/>
          </p:nvPr>
        </p:nvSpPr>
        <p:spPr>
          <a:xfrm>
            <a:off x="323850" y="1989138"/>
            <a:ext cx="8496300" cy="4536206"/>
          </a:xfrm>
        </p:spPr>
        <p:txBody>
          <a:bodyPr vert="eaVe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lgn="r">
              <a:defRPr/>
            </a:lvl1pPr>
          </a:lstStyle>
          <a:p>
            <a:fld id="{36359631-7D1F-459B-928E-43544B05E48E}" type="datetime3">
              <a:rPr lang="en-GB" smtClean="0"/>
              <a:pPr/>
              <a:t>2 July, 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3141157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0238" y="1844823"/>
            <a:ext cx="1839912" cy="4608513"/>
          </a:xfrm>
        </p:spPr>
        <p:txBody>
          <a:bodyPr vert="eaVert">
            <a:noAutofit/>
          </a:bodyPr>
          <a:lstStyle/>
          <a:p>
            <a:r>
              <a:rPr lang="en-US"/>
              <a:t>Click to edit Master title style</a:t>
            </a:r>
            <a:endParaRPr lang="en-GB" dirty="0"/>
          </a:p>
        </p:txBody>
      </p:sp>
      <p:sp>
        <p:nvSpPr>
          <p:cNvPr id="3" name="Vertical Text Placeholder 2"/>
          <p:cNvSpPr>
            <a:spLocks noGrp="1"/>
          </p:cNvSpPr>
          <p:nvPr>
            <p:ph type="body" orient="vert" idx="1"/>
          </p:nvPr>
        </p:nvSpPr>
        <p:spPr>
          <a:xfrm>
            <a:off x="457199" y="548680"/>
            <a:ext cx="6437313" cy="6003707"/>
          </a:xfrm>
        </p:spPr>
        <p:txBody>
          <a:bodyPr vert="eaVe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lgn="r">
              <a:defRPr/>
            </a:lvl1pPr>
          </a:lstStyle>
          <a:p>
            <a:fld id="{5C166BB2-EF58-472A-B562-AE6313B280A8}" type="datetime3">
              <a:rPr lang="en-GB" smtClean="0"/>
              <a:pPr/>
              <a:t>2 July, 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3957796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Content Placeholder 2"/>
          <p:cNvSpPr>
            <a:spLocks noGrp="1"/>
          </p:cNvSpPr>
          <p:nvPr>
            <p:ph idx="1"/>
          </p:nvPr>
        </p:nvSpPr>
        <p:spPr>
          <a:xfrm>
            <a:off x="323850" y="1916832"/>
            <a:ext cx="8496300" cy="4536356"/>
          </a:xfrm>
        </p:spPr>
        <p:txBody>
          <a:bodyPr>
            <a:noAutofit/>
          </a:bodyPr>
          <a:lstStyle>
            <a:lvl1pPr>
              <a:defRPr sz="2400"/>
            </a:lvl1pPr>
            <a:lvl2pPr>
              <a:defRPr sz="24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4761396" y="54066"/>
            <a:ext cx="2133600" cy="365125"/>
          </a:xfrm>
        </p:spPr>
        <p:txBody>
          <a:bodyPr>
            <a:noAutofit/>
          </a:bodyPr>
          <a:lstStyle>
            <a:lvl1pPr algn="r">
              <a:defRPr>
                <a:solidFill>
                  <a:srgbClr val="3C3C41"/>
                </a:solidFill>
              </a:defRPr>
            </a:lvl1pPr>
          </a:lstStyle>
          <a:p>
            <a:fld id="{7E9EFE7B-2BB4-4E22-8F09-F199B7FE1F90}" type="datetime3">
              <a:rPr lang="en-GB" smtClean="0"/>
              <a:pPr/>
              <a:t>2 July, 2019</a:t>
            </a:fld>
            <a:endParaRPr lang="en-GB" dirty="0"/>
          </a:p>
        </p:txBody>
      </p:sp>
      <p:sp>
        <p:nvSpPr>
          <p:cNvPr id="5" name="Footer Placeholder 4"/>
          <p:cNvSpPr>
            <a:spLocks noGrp="1"/>
          </p:cNvSpPr>
          <p:nvPr>
            <p:ph type="ftr" sz="quarter" idx="11"/>
          </p:nvPr>
        </p:nvSpPr>
        <p:spPr>
          <a:xfrm>
            <a:off x="6981824" y="107107"/>
            <a:ext cx="1838325" cy="312084"/>
          </a:xfrm>
        </p:spPr>
        <p:txBody>
          <a:bodyPr>
            <a:noAutofit/>
          </a:bodyPr>
          <a:lstStyle>
            <a:lvl1pPr>
              <a:defRPr>
                <a:solidFill>
                  <a:srgbClr val="3C3C41"/>
                </a:solidFill>
              </a:defRPr>
            </a:lvl1pPr>
          </a:lstStyle>
          <a:p>
            <a:endParaRPr lang="en-GB" dirty="0"/>
          </a:p>
        </p:txBody>
      </p:sp>
      <p:sp>
        <p:nvSpPr>
          <p:cNvPr id="6" name="Slide Number Placeholder 5"/>
          <p:cNvSpPr>
            <a:spLocks noGrp="1"/>
          </p:cNvSpPr>
          <p:nvPr>
            <p:ph type="sldNum" sz="quarter" idx="12"/>
          </p:nvPr>
        </p:nvSpPr>
        <p:spPr/>
        <p:txBody>
          <a:bodyPr/>
          <a:lstStyle>
            <a:lvl1pPr algn="r">
              <a:defRPr>
                <a:solidFill>
                  <a:srgbClr val="3C3C41"/>
                </a:solidFill>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497686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2" descr="SUPERGRAPHIC_FINA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365625"/>
            <a:ext cx="9144000" cy="2492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722313" y="3507085"/>
            <a:ext cx="7772400" cy="1362075"/>
          </a:xfrm>
        </p:spPr>
        <p:txBody>
          <a:bodyPr anchor="t">
            <a:normAutofit/>
          </a:bodyPr>
          <a:lstStyle>
            <a:lvl1pPr algn="l">
              <a:defRPr sz="3200" b="0" cap="all"/>
            </a:lvl1pPr>
          </a:lstStyle>
          <a:p>
            <a:r>
              <a:rPr lang="en-US"/>
              <a:t>Click to edit Master title style</a:t>
            </a:r>
            <a:endParaRPr lang="en-GB" dirty="0"/>
          </a:p>
        </p:txBody>
      </p:sp>
      <p:sp>
        <p:nvSpPr>
          <p:cNvPr id="3" name="Text Placeholder 2"/>
          <p:cNvSpPr>
            <a:spLocks noGrp="1"/>
          </p:cNvSpPr>
          <p:nvPr>
            <p:ph type="body" idx="1"/>
          </p:nvPr>
        </p:nvSpPr>
        <p:spPr>
          <a:xfrm>
            <a:off x="722313" y="200689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r">
              <a:defRPr/>
            </a:lvl1pPr>
          </a:lstStyle>
          <a:p>
            <a:fld id="{FA6D568E-1C59-4CAF-A029-FD62F99FD889}" type="datetime3">
              <a:rPr lang="en-GB" smtClean="0"/>
              <a:pPr/>
              <a:t>2 July, 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1135450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Content Placeholder 2"/>
          <p:cNvSpPr>
            <a:spLocks noGrp="1"/>
          </p:cNvSpPr>
          <p:nvPr>
            <p:ph sz="half" idx="1"/>
          </p:nvPr>
        </p:nvSpPr>
        <p:spPr>
          <a:xfrm>
            <a:off x="323850" y="1916832"/>
            <a:ext cx="4168800" cy="4525963"/>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74121" y="1916832"/>
            <a:ext cx="4038600" cy="4525963"/>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lgn="r">
              <a:defRPr/>
            </a:lvl1pPr>
          </a:lstStyle>
          <a:p>
            <a:fld id="{4AC1BCF0-B662-4372-B5A6-2FF7226A59F1}" type="datetime3">
              <a:rPr lang="en-GB" smtClean="0"/>
              <a:pPr/>
              <a:t>2 July, 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2937640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41B6A8E4-17AA-4AC4-89B9-B29C821773F6}" type="datetime3">
              <a:rPr lang="en-GB" smtClean="0"/>
              <a:pPr/>
              <a:t>2 July, 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EB79DAB-90E4-4F14-9B31-761BB9951B41}" type="slidenum">
              <a:rPr lang="en-GB" smtClean="0"/>
              <a:pPr/>
              <a:t>‹#›</a:t>
            </a:fld>
            <a:endParaRPr lang="en-GB"/>
          </a:p>
        </p:txBody>
      </p:sp>
      <p:sp>
        <p:nvSpPr>
          <p:cNvPr id="8" name="Content Placeholder 2"/>
          <p:cNvSpPr>
            <a:spLocks noGrp="1"/>
          </p:cNvSpPr>
          <p:nvPr>
            <p:ph sz="half" idx="1"/>
          </p:nvPr>
        </p:nvSpPr>
        <p:spPr>
          <a:xfrm>
            <a:off x="323850" y="1916831"/>
            <a:ext cx="8496300" cy="2160000"/>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323850" y="4293096"/>
            <a:ext cx="8488871" cy="2160000"/>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08813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3850" y="476249"/>
            <a:ext cx="6581775" cy="1223963"/>
          </a:xfrm>
        </p:spPr>
        <p:txBody>
          <a:bodyPr>
            <a:noAutofit/>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323850" y="1989138"/>
            <a:ext cx="4168800"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23850" y="2708920"/>
            <a:ext cx="4168800" cy="3951288"/>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51350" y="1989138"/>
            <a:ext cx="4168800"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51350" y="2708920"/>
            <a:ext cx="4168800" cy="3951288"/>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lgn="r">
              <a:defRPr/>
            </a:lvl1pPr>
          </a:lstStyle>
          <a:p>
            <a:fld id="{7986C46A-F843-447A-8F94-C253222F6B0E}" type="datetime3">
              <a:rPr lang="en-GB" smtClean="0"/>
              <a:pPr/>
              <a:t>2 July, 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2211613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lgn="r">
              <a:defRPr/>
            </a:lvl1pPr>
          </a:lstStyle>
          <a:p>
            <a:fld id="{1FA7E4C7-43F1-4ECF-A514-1D14603EEA9D}" type="datetime3">
              <a:rPr lang="en-GB" smtClean="0"/>
              <a:pPr/>
              <a:t>2 July, 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1894031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fld id="{1E02EA0E-FF6F-4CE6-9D55-67502EE03C71}" type="datetime3">
              <a:rPr lang="en-GB" smtClean="0"/>
              <a:pPr/>
              <a:t>2 July, 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2650516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850" y="476249"/>
            <a:ext cx="6570663" cy="1223963"/>
          </a:xfrm>
        </p:spPr>
        <p:txBody>
          <a:bodyPr vert="horz" lIns="0" tIns="0" rIns="0" bIns="0" rtlCol="0" anchor="ctr">
            <a:noAutofit/>
          </a:bodyPr>
          <a:lstStyle>
            <a:lvl1pPr>
              <a:defRPr lang="en-GB" dirty="0"/>
            </a:lvl1pPr>
          </a:lstStyle>
          <a:p>
            <a:pPr lvl="0"/>
            <a:r>
              <a:rPr lang="en-US"/>
              <a:t>Click to edit Master title style</a:t>
            </a:r>
            <a:endParaRPr lang="en-GB" dirty="0"/>
          </a:p>
        </p:txBody>
      </p:sp>
      <p:sp>
        <p:nvSpPr>
          <p:cNvPr id="3" name="Content Placeholder 2"/>
          <p:cNvSpPr>
            <a:spLocks noGrp="1"/>
          </p:cNvSpPr>
          <p:nvPr>
            <p:ph idx="1"/>
          </p:nvPr>
        </p:nvSpPr>
        <p:spPr>
          <a:xfrm>
            <a:off x="323849" y="1916832"/>
            <a:ext cx="6570663" cy="4608511"/>
          </a:xfrm>
        </p:spPr>
        <p:txBody>
          <a:bodyPr>
            <a:noAutofit/>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980238" y="1978026"/>
            <a:ext cx="1839912" cy="4542032"/>
          </a:xfrm>
        </p:spPr>
        <p:txBody>
          <a:bodyPr>
            <a:noAutofit/>
          </a:bodyPr>
          <a:lstStyle>
            <a:lvl1pPr marL="0" indent="0">
              <a:spcBef>
                <a:spcPts val="600"/>
              </a:spcBef>
              <a:spcAft>
                <a:spcPts val="600"/>
              </a:spcAft>
              <a:buNone/>
              <a:defRPr sz="1400" b="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lgn="r">
              <a:defRPr/>
            </a:lvl1pPr>
          </a:lstStyle>
          <a:p>
            <a:fld id="{FB8DC4F9-3CF5-46C8-A80A-DE5B03B3E759}" type="datetime3">
              <a:rPr lang="en-GB" smtClean="0"/>
              <a:pPr/>
              <a:t>2 July, 2019</a:t>
            </a:fld>
            <a:endParaRPr lang="en-GB"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lgn="r">
              <a:defRPr/>
            </a:lvl1pPr>
          </a:lstStyle>
          <a:p>
            <a:fld id="{1EB79DAB-90E4-4F14-9B31-761BB9951B41}" type="slidenum">
              <a:rPr lang="en-GB" smtClean="0"/>
              <a:pPr/>
              <a:t>‹#›</a:t>
            </a:fld>
            <a:endParaRPr lang="en-GB" dirty="0"/>
          </a:p>
        </p:txBody>
      </p:sp>
    </p:spTree>
    <p:extLst>
      <p:ext uri="{BB962C8B-B14F-4D97-AF65-F5344CB8AC3E}">
        <p14:creationId xmlns:p14="http://schemas.microsoft.com/office/powerpoint/2010/main" val="3464867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850" y="476249"/>
            <a:ext cx="6581775" cy="1223963"/>
          </a:xfrm>
          <a:prstGeom prst="rect">
            <a:avLst/>
          </a:prstGeom>
        </p:spPr>
        <p:txBody>
          <a:bodyPr vert="horz" lIns="0" tIns="0" rIns="0" bIns="0" rtlCol="0" anchor="ctr">
            <a:normAutofit/>
          </a:bodyPr>
          <a:lstStyle/>
          <a:p>
            <a:r>
              <a:rPr lang="en-US"/>
              <a:t>Click to edit Master title style</a:t>
            </a:r>
            <a:endParaRPr lang="en-GB" dirty="0"/>
          </a:p>
        </p:txBody>
      </p:sp>
      <p:pic>
        <p:nvPicPr>
          <p:cNvPr id="1026" name="Picture 2" descr="NRW_logo_CMYK_sta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24700" y="581025"/>
            <a:ext cx="1655763"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323850" y="1916832"/>
            <a:ext cx="8362950" cy="420933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761396" y="63591"/>
            <a:ext cx="2133600" cy="365125"/>
          </a:xfrm>
          <a:prstGeom prst="rect">
            <a:avLst/>
          </a:prstGeom>
        </p:spPr>
        <p:txBody>
          <a:bodyPr vert="horz" lIns="0" tIns="0" rIns="0" bIns="0" rtlCol="0" anchor="b" anchorCtr="0"/>
          <a:lstStyle>
            <a:lvl1pPr algn="r">
              <a:defRPr lang="en-GB" sz="900" b="1" smtClean="0">
                <a:solidFill>
                  <a:schemeClr val="tx2"/>
                </a:solidFill>
              </a:defRPr>
            </a:lvl1pPr>
          </a:lstStyle>
          <a:p>
            <a:fld id="{41B6A8E4-17AA-4AC4-89B9-B29C821773F6}" type="datetime3">
              <a:rPr lang="en-GB" smtClean="0"/>
              <a:pPr/>
              <a:t>2 July, 2019</a:t>
            </a:fld>
            <a:endParaRPr lang="en-GB" dirty="0"/>
          </a:p>
        </p:txBody>
      </p:sp>
      <p:sp>
        <p:nvSpPr>
          <p:cNvPr id="5" name="Footer Placeholder 4"/>
          <p:cNvSpPr>
            <a:spLocks noGrp="1"/>
          </p:cNvSpPr>
          <p:nvPr>
            <p:ph type="ftr" sz="quarter" idx="3"/>
          </p:nvPr>
        </p:nvSpPr>
        <p:spPr>
          <a:xfrm>
            <a:off x="6981824" y="116632"/>
            <a:ext cx="1838325" cy="312084"/>
          </a:xfrm>
          <a:prstGeom prst="rect">
            <a:avLst/>
          </a:prstGeom>
        </p:spPr>
        <p:txBody>
          <a:bodyPr vert="horz" lIns="0" tIns="0" rIns="0" bIns="0" rtlCol="0" anchor="b" anchorCtr="0"/>
          <a:lstStyle>
            <a:lvl1pPr algn="r">
              <a:defRPr sz="900" b="1">
                <a:solidFill>
                  <a:schemeClr val="tx2"/>
                </a:solidFill>
              </a:defRPr>
            </a:lvl1pPr>
          </a:lstStyle>
          <a:p>
            <a:endParaRPr lang="en-GB" dirty="0"/>
          </a:p>
        </p:txBody>
      </p:sp>
      <p:sp>
        <p:nvSpPr>
          <p:cNvPr id="6" name="Slide Number Placeholder 5"/>
          <p:cNvSpPr>
            <a:spLocks noGrp="1"/>
          </p:cNvSpPr>
          <p:nvPr>
            <p:ph type="sldNum" sz="quarter" idx="4"/>
          </p:nvPr>
        </p:nvSpPr>
        <p:spPr>
          <a:xfrm>
            <a:off x="6905625" y="6413500"/>
            <a:ext cx="2133600" cy="365125"/>
          </a:xfrm>
          <a:prstGeom prst="rect">
            <a:avLst/>
          </a:prstGeom>
        </p:spPr>
        <p:txBody>
          <a:bodyPr vert="horz" lIns="0" tIns="0" rIns="0" bIns="0" rtlCol="0" anchor="b" anchorCtr="0"/>
          <a:lstStyle>
            <a:lvl1pPr algn="r">
              <a:defRPr lang="en-GB" sz="900" b="1" smtClean="0">
                <a:solidFill>
                  <a:schemeClr val="tx2"/>
                </a:solidFill>
              </a:defRPr>
            </a:lvl1pPr>
          </a:lstStyle>
          <a:p>
            <a:fld id="{1EB79DAB-90E4-4F14-9B31-761BB9951B41}" type="slidenum">
              <a:rPr lang="en-GB" smtClean="0"/>
              <a:pPr/>
              <a:t>‹#›</a:t>
            </a:fld>
            <a:endParaRPr lang="en-GB"/>
          </a:p>
        </p:txBody>
      </p:sp>
      <p:sp>
        <p:nvSpPr>
          <p:cNvPr id="7" name="AutoShape 2"/>
          <p:cNvSpPr>
            <a:spLocks noChangeArrowheads="1"/>
          </p:cNvSpPr>
          <p:nvPr/>
        </p:nvSpPr>
        <p:spPr bwMode="auto">
          <a:xfrm>
            <a:off x="6981825" y="428625"/>
            <a:ext cx="1838325" cy="31750"/>
          </a:xfrm>
          <a:prstGeom prst="roundRect">
            <a:avLst>
              <a:gd name="adj" fmla="val 50000"/>
            </a:avLst>
          </a:prstGeom>
          <a:solidFill>
            <a:schemeClr val="tx2"/>
          </a:solidFill>
          <a:ln>
            <a:noFill/>
          </a:ln>
          <a:effectLst/>
        </p:spPr>
        <p:txBody>
          <a:bodyPr vert="horz" wrap="none" lIns="91440" tIns="45720" rIns="91440" bIns="45720" numCol="1" anchor="ctr" anchorCtr="0" compatLnSpc="1">
            <a:prstTxWarp prst="textNoShape">
              <a:avLst/>
            </a:prstTxWarp>
          </a:bodyPr>
          <a:lstStyle/>
          <a:p>
            <a:endParaRPr lang="en-GB"/>
          </a:p>
        </p:txBody>
      </p:sp>
      <p:sp>
        <p:nvSpPr>
          <p:cNvPr id="8" name="AutoShape 3"/>
          <p:cNvSpPr>
            <a:spLocks noChangeArrowheads="1"/>
          </p:cNvSpPr>
          <p:nvPr/>
        </p:nvSpPr>
        <p:spPr bwMode="auto">
          <a:xfrm flipV="1">
            <a:off x="323850" y="428625"/>
            <a:ext cx="6581775" cy="31750"/>
          </a:xfrm>
          <a:prstGeom prst="roundRect">
            <a:avLst>
              <a:gd name="adj" fmla="val 50000"/>
            </a:avLst>
          </a:prstGeom>
          <a:solidFill>
            <a:schemeClr val="tx2"/>
          </a:solidFill>
          <a:ln>
            <a:noFill/>
          </a:ln>
          <a:effectLst/>
        </p:spPr>
        <p:txBody>
          <a:bodyPr vert="horz" wrap="non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17197455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20" r:id="rId5"/>
    <p:sldLayoutId id="2147483713" r:id="rId6"/>
    <p:sldLayoutId id="2147483714" r:id="rId7"/>
    <p:sldLayoutId id="2147483715" r:id="rId8"/>
    <p:sldLayoutId id="2147483716" r:id="rId9"/>
    <p:sldLayoutId id="2147483717" r:id="rId10"/>
    <p:sldLayoutId id="2147483718" r:id="rId11"/>
    <p:sldLayoutId id="2147483719"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2400" b="1" kern="1200">
          <a:solidFill>
            <a:srgbClr val="0091A5"/>
          </a:solidFill>
          <a:latin typeface="+mn-lt"/>
          <a:ea typeface="+mn-ea"/>
          <a:cs typeface="+mn-cs"/>
        </a:defRPr>
      </a:lvl1pPr>
      <a:lvl2pPr marL="0" indent="0" algn="l" defTabSz="914400" rtl="0" eaLnBrk="1" latinLnBrk="0" hangingPunct="1">
        <a:spcBef>
          <a:spcPct val="20000"/>
        </a:spcBef>
        <a:buFontTx/>
        <a:buNone/>
        <a:defRPr sz="2400" kern="1200">
          <a:solidFill>
            <a:schemeClr val="tx1"/>
          </a:solidFill>
          <a:latin typeface="+mn-lt"/>
          <a:ea typeface="+mn-ea"/>
          <a:cs typeface="+mn-cs"/>
        </a:defRPr>
      </a:lvl2pPr>
      <a:lvl3pPr marL="266700" indent="-2667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542925" indent="-276225"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809625" indent="-2667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ennifer.Kelly@naturalresourceswales.gov.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aturalresources.wales/carbonpositive" TargetMode="External"/><Relationship Id="rId2" Type="http://schemas.openxmlformats.org/officeDocument/2006/relationships/hyperlink" Target="http://www.cyfoethnaturiol.cymru/carbonbositif"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hyperlink" Target="mailto:silas.jones@naturalresourceswales.gov.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1864" y="1340768"/>
            <a:ext cx="7772400" cy="1470025"/>
          </a:xfrm>
        </p:spPr>
        <p:txBody>
          <a:bodyPr/>
          <a:lstStyle/>
          <a:p>
            <a:br>
              <a:rPr lang="en-GB" sz="3800" dirty="0">
                <a:solidFill>
                  <a:srgbClr val="0091A5"/>
                </a:solidFill>
              </a:rPr>
            </a:br>
            <a:r>
              <a:rPr lang="en-GB" sz="3000" dirty="0" err="1"/>
              <a:t>Prosiect</a:t>
            </a:r>
            <a:r>
              <a:rPr lang="en-GB" sz="3000" dirty="0"/>
              <a:t> Carbon </a:t>
            </a:r>
            <a:r>
              <a:rPr lang="en-GB" sz="3000" dirty="0" err="1"/>
              <a:t>Bositif</a:t>
            </a:r>
            <a:r>
              <a:rPr lang="en-GB" sz="3000" dirty="0"/>
              <a:t>: </a:t>
            </a:r>
            <a:br>
              <a:rPr lang="en-GB" sz="3000" dirty="0"/>
            </a:br>
            <a:r>
              <a:rPr lang="en-GB" sz="3000" dirty="0" err="1"/>
              <a:t>Cyflwyno</a:t>
            </a:r>
            <a:r>
              <a:rPr lang="en-GB" sz="3000" dirty="0"/>
              <a:t> </a:t>
            </a:r>
            <a:r>
              <a:rPr lang="en-GB" sz="3000" dirty="0" err="1"/>
              <a:t>datgarboneiddio</a:t>
            </a:r>
            <a:r>
              <a:rPr lang="en-GB" sz="3000" dirty="0"/>
              <a:t> </a:t>
            </a:r>
            <a:r>
              <a:rPr lang="en-GB" sz="3000" dirty="0" err="1"/>
              <a:t>sefydliadol</a:t>
            </a:r>
            <a:br>
              <a:rPr lang="en-GB" sz="3000" dirty="0">
                <a:solidFill>
                  <a:srgbClr val="0091A5"/>
                </a:solidFill>
              </a:rPr>
            </a:br>
            <a:br>
              <a:rPr lang="en-GB" sz="3000" dirty="0">
                <a:solidFill>
                  <a:srgbClr val="0091A5"/>
                </a:solidFill>
              </a:rPr>
            </a:br>
            <a:r>
              <a:rPr lang="en-GB" sz="3000" dirty="0">
                <a:solidFill>
                  <a:srgbClr val="0091A5"/>
                </a:solidFill>
              </a:rPr>
              <a:t>Carbon Positive Project:</a:t>
            </a:r>
            <a:br>
              <a:rPr lang="en-GB" sz="3000" dirty="0">
                <a:solidFill>
                  <a:srgbClr val="0091A5"/>
                </a:solidFill>
              </a:rPr>
            </a:br>
            <a:r>
              <a:rPr lang="en-GB" sz="3000" dirty="0">
                <a:solidFill>
                  <a:srgbClr val="0091A5"/>
                </a:solidFill>
              </a:rPr>
              <a:t>Delivering organisational decarbonisation</a:t>
            </a:r>
          </a:p>
        </p:txBody>
      </p:sp>
      <p:sp>
        <p:nvSpPr>
          <p:cNvPr id="4" name="Subtitle 3"/>
          <p:cNvSpPr>
            <a:spLocks noGrp="1"/>
          </p:cNvSpPr>
          <p:nvPr>
            <p:ph type="subTitle" idx="1"/>
          </p:nvPr>
        </p:nvSpPr>
        <p:spPr>
          <a:xfrm>
            <a:off x="1547664" y="3861048"/>
            <a:ext cx="6400800" cy="926579"/>
          </a:xfrm>
        </p:spPr>
        <p:txBody>
          <a:bodyPr/>
          <a:lstStyle/>
          <a:p>
            <a:r>
              <a:rPr lang="en-GB" sz="1800" dirty="0">
                <a:solidFill>
                  <a:schemeClr val="tx1"/>
                </a:solidFill>
              </a:rPr>
              <a:t>Silas Jones</a:t>
            </a:r>
          </a:p>
          <a:p>
            <a:r>
              <a:rPr lang="en-GB" sz="1600" b="0" dirty="0" err="1">
                <a:solidFill>
                  <a:schemeClr val="tx1"/>
                </a:solidFill>
              </a:rPr>
              <a:t>Rheolwr</a:t>
            </a:r>
            <a:r>
              <a:rPr lang="en-GB" sz="1600" b="0" dirty="0">
                <a:solidFill>
                  <a:schemeClr val="tx1"/>
                </a:solidFill>
              </a:rPr>
              <a:t> </a:t>
            </a:r>
            <a:r>
              <a:rPr lang="en-GB" sz="1600" b="0" dirty="0" err="1">
                <a:solidFill>
                  <a:schemeClr val="tx1"/>
                </a:solidFill>
              </a:rPr>
              <a:t>Prosiect</a:t>
            </a:r>
            <a:r>
              <a:rPr lang="en-GB" sz="1600" b="0" dirty="0">
                <a:solidFill>
                  <a:schemeClr val="tx1"/>
                </a:solidFill>
              </a:rPr>
              <a:t> Carbon </a:t>
            </a:r>
            <a:r>
              <a:rPr lang="en-GB" sz="1600" b="0" dirty="0" err="1">
                <a:solidFill>
                  <a:schemeClr val="tx1"/>
                </a:solidFill>
              </a:rPr>
              <a:t>Bositif</a:t>
            </a:r>
            <a:endParaRPr lang="en-GB" sz="1600" b="0" dirty="0">
              <a:solidFill>
                <a:schemeClr val="tx1"/>
              </a:solidFill>
            </a:endParaRPr>
          </a:p>
          <a:p>
            <a:r>
              <a:rPr lang="en-GB" sz="1600" b="0" dirty="0"/>
              <a:t>Carbon Positive Project Manager</a:t>
            </a:r>
          </a:p>
          <a:p>
            <a:r>
              <a:rPr lang="en-GB" sz="1600" b="0" dirty="0">
                <a:hlinkClick r:id="rId3"/>
              </a:rPr>
              <a:t>Silas.Jones@naturalresourceswales.gov.uk</a:t>
            </a:r>
            <a:r>
              <a:rPr lang="en-GB" sz="1600" b="0" dirty="0"/>
              <a:t> </a:t>
            </a:r>
          </a:p>
        </p:txBody>
      </p:sp>
    </p:spTree>
    <p:extLst>
      <p:ext uri="{BB962C8B-B14F-4D97-AF65-F5344CB8AC3E}">
        <p14:creationId xmlns:p14="http://schemas.microsoft.com/office/powerpoint/2010/main" val="3130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9677"/>
            <a:ext cx="6997592" cy="1068275"/>
          </a:xfrm>
        </p:spPr>
        <p:txBody>
          <a:bodyPr/>
          <a:lstStyle/>
          <a:p>
            <a:r>
              <a:rPr lang="en-GB" dirty="0">
                <a:solidFill>
                  <a:srgbClr val="0091A5"/>
                </a:solidFill>
              </a:rPr>
              <a:t>Shaping our approach</a:t>
            </a:r>
          </a:p>
        </p:txBody>
      </p:sp>
      <p:grpSp>
        <p:nvGrpSpPr>
          <p:cNvPr id="4" name="Group 3"/>
          <p:cNvGrpSpPr/>
          <p:nvPr/>
        </p:nvGrpSpPr>
        <p:grpSpPr>
          <a:xfrm>
            <a:off x="365682" y="1633640"/>
            <a:ext cx="3803150" cy="2169925"/>
            <a:chOff x="1382669" y="3553004"/>
            <a:chExt cx="891583" cy="821850"/>
          </a:xfrm>
          <a:blipFill>
            <a:blip r:embed="rId3"/>
            <a:stretch>
              <a:fillRect/>
            </a:stretch>
          </a:blipFill>
        </p:grpSpPr>
        <p:sp>
          <p:nvSpPr>
            <p:cNvPr id="5" name="Rounded Rectangle 4"/>
            <p:cNvSpPr/>
            <p:nvPr/>
          </p:nvSpPr>
          <p:spPr>
            <a:xfrm>
              <a:off x="1382669" y="3553004"/>
              <a:ext cx="891583" cy="821850"/>
            </a:xfrm>
            <a:prstGeom prst="roundRect">
              <a:avLst/>
            </a:prstGeom>
            <a:grpFill/>
            <a:ln>
              <a:solidFill>
                <a:srgbClr val="009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6" name="TextBox 5"/>
            <p:cNvSpPr txBox="1"/>
            <p:nvPr/>
          </p:nvSpPr>
          <p:spPr>
            <a:xfrm>
              <a:off x="1415016" y="3712287"/>
              <a:ext cx="821014" cy="194186"/>
            </a:xfrm>
            <a:prstGeom prst="rect">
              <a:avLst/>
            </a:prstGeom>
            <a:grpFill/>
          </p:spPr>
          <p:txBody>
            <a:bodyPr wrap="square" rtlCol="0">
              <a:spAutoFit/>
            </a:bodyPr>
            <a:lstStyle/>
            <a:p>
              <a:pPr algn="ctr"/>
              <a:r>
                <a:rPr lang="en-GB" sz="2400" b="1" dirty="0">
                  <a:latin typeface="Arial" panose="020B0604020202020204" pitchFamily="34" charset="0"/>
                  <a:cs typeface="Arial" panose="020B0604020202020204" pitchFamily="34" charset="0"/>
                </a:rPr>
                <a:t>Buildings</a:t>
              </a:r>
            </a:p>
          </p:txBody>
        </p:sp>
      </p:grpSp>
      <p:grpSp>
        <p:nvGrpSpPr>
          <p:cNvPr id="7" name="Group 6"/>
          <p:cNvGrpSpPr/>
          <p:nvPr/>
        </p:nvGrpSpPr>
        <p:grpSpPr>
          <a:xfrm>
            <a:off x="4642639" y="1633640"/>
            <a:ext cx="4084282" cy="2169924"/>
            <a:chOff x="2297416" y="4041899"/>
            <a:chExt cx="897481" cy="821850"/>
          </a:xfrm>
        </p:grpSpPr>
        <p:sp>
          <p:nvSpPr>
            <p:cNvPr id="8" name="Rounded Rectangle 7"/>
            <p:cNvSpPr/>
            <p:nvPr/>
          </p:nvSpPr>
          <p:spPr>
            <a:xfrm>
              <a:off x="2297416" y="4041899"/>
              <a:ext cx="897481" cy="821850"/>
            </a:xfrm>
            <a:prstGeom prst="roundRect">
              <a:avLst/>
            </a:prstGeom>
            <a:blipFill>
              <a:blip r:embed="rId4"/>
              <a:stretch>
                <a:fillRect/>
              </a:stretch>
            </a:blipFill>
            <a:ln>
              <a:solidFill>
                <a:srgbClr val="009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9" name="TextBox 8"/>
            <p:cNvSpPr txBox="1"/>
            <p:nvPr/>
          </p:nvSpPr>
          <p:spPr>
            <a:xfrm>
              <a:off x="2358774" y="4654653"/>
              <a:ext cx="774765" cy="194186"/>
            </a:xfrm>
            <a:prstGeom prst="rect">
              <a:avLst/>
            </a:prstGeom>
            <a:noFill/>
          </p:spPr>
          <p:txBody>
            <a:bodyPr wrap="square" rtlCol="0">
              <a:spAutoFit/>
            </a:bodyPr>
            <a:lstStyle/>
            <a:p>
              <a:pPr algn="ctr"/>
              <a:r>
                <a:rPr lang="en-GB" sz="2400" b="1" dirty="0">
                  <a:solidFill>
                    <a:prstClr val="white"/>
                  </a:solidFill>
                  <a:latin typeface="Arial" panose="020B0604020202020204" pitchFamily="34" charset="0"/>
                  <a:cs typeface="Arial" panose="020B0604020202020204" pitchFamily="34" charset="0"/>
                </a:rPr>
                <a:t>Transport</a:t>
              </a:r>
            </a:p>
          </p:txBody>
        </p:sp>
      </p:grpSp>
      <p:grpSp>
        <p:nvGrpSpPr>
          <p:cNvPr id="10" name="Group 9"/>
          <p:cNvGrpSpPr/>
          <p:nvPr/>
        </p:nvGrpSpPr>
        <p:grpSpPr>
          <a:xfrm>
            <a:off x="121750" y="4293094"/>
            <a:ext cx="4302018" cy="2265961"/>
            <a:chOff x="3248162" y="3735673"/>
            <a:chExt cx="1091250" cy="768806"/>
          </a:xfrm>
        </p:grpSpPr>
        <p:sp>
          <p:nvSpPr>
            <p:cNvPr id="11" name="Rounded Rectangle 10"/>
            <p:cNvSpPr/>
            <p:nvPr/>
          </p:nvSpPr>
          <p:spPr>
            <a:xfrm>
              <a:off x="3303681" y="3735673"/>
              <a:ext cx="971064" cy="768530"/>
            </a:xfrm>
            <a:prstGeom prst="roundRect">
              <a:avLst/>
            </a:prstGeom>
            <a:blipFill>
              <a:blip r:embed="rId5"/>
              <a:stretch>
                <a:fillRect/>
              </a:stretch>
            </a:blipFill>
            <a:ln>
              <a:solidFill>
                <a:srgbClr val="009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2" name="TextBox 11"/>
            <p:cNvSpPr txBox="1"/>
            <p:nvPr/>
          </p:nvSpPr>
          <p:spPr>
            <a:xfrm>
              <a:off x="3248162" y="4222534"/>
              <a:ext cx="1091250" cy="281945"/>
            </a:xfrm>
            <a:prstGeom prst="rect">
              <a:avLst/>
            </a:prstGeom>
            <a:noFill/>
          </p:spPr>
          <p:txBody>
            <a:bodyPr wrap="square" rtlCol="0">
              <a:spAutoFit/>
            </a:bodyPr>
            <a:lstStyle/>
            <a:p>
              <a:pPr algn="ctr"/>
              <a:r>
                <a:rPr lang="en-GB" sz="2400" b="1" dirty="0">
                  <a:solidFill>
                    <a:prstClr val="white"/>
                  </a:solidFill>
                  <a:latin typeface="Arial" panose="020B0604020202020204" pitchFamily="34" charset="0"/>
                  <a:cs typeface="Arial" panose="020B0604020202020204" pitchFamily="34" charset="0"/>
                </a:rPr>
                <a:t>Land and </a:t>
              </a:r>
            </a:p>
            <a:p>
              <a:pPr algn="ctr"/>
              <a:r>
                <a:rPr lang="en-GB" sz="2400" b="1" dirty="0">
                  <a:solidFill>
                    <a:prstClr val="white"/>
                  </a:solidFill>
                  <a:latin typeface="Arial" panose="020B0604020202020204" pitchFamily="34" charset="0"/>
                  <a:cs typeface="Arial" panose="020B0604020202020204" pitchFamily="34" charset="0"/>
                </a:rPr>
                <a:t>Operational Assets </a:t>
              </a:r>
            </a:p>
          </p:txBody>
        </p:sp>
      </p:grpSp>
      <p:grpSp>
        <p:nvGrpSpPr>
          <p:cNvPr id="13" name="Group 12"/>
          <p:cNvGrpSpPr/>
          <p:nvPr/>
        </p:nvGrpSpPr>
        <p:grpSpPr>
          <a:xfrm>
            <a:off x="4642639" y="4237538"/>
            <a:ext cx="4084282" cy="2320706"/>
            <a:chOff x="3318101" y="3815234"/>
            <a:chExt cx="930958" cy="806230"/>
          </a:xfrm>
        </p:grpSpPr>
        <p:sp>
          <p:nvSpPr>
            <p:cNvPr id="14" name="Rounded Rectangle 13"/>
            <p:cNvSpPr/>
            <p:nvPr/>
          </p:nvSpPr>
          <p:spPr>
            <a:xfrm>
              <a:off x="3318101" y="3815234"/>
              <a:ext cx="930958" cy="806230"/>
            </a:xfrm>
            <a:prstGeom prst="roundRect">
              <a:avLst/>
            </a:prstGeom>
            <a:gradFill flip="none" rotWithShape="1">
              <a:gsLst>
                <a:gs pos="0">
                  <a:srgbClr val="0091A5">
                    <a:shade val="30000"/>
                    <a:satMod val="115000"/>
                  </a:srgbClr>
                </a:gs>
                <a:gs pos="50000">
                  <a:srgbClr val="0091A5">
                    <a:shade val="67500"/>
                    <a:satMod val="115000"/>
                  </a:srgbClr>
                </a:gs>
                <a:gs pos="100000">
                  <a:srgbClr val="0091A5">
                    <a:shade val="100000"/>
                    <a:satMod val="115000"/>
                  </a:srgbClr>
                </a:gs>
              </a:gsLst>
              <a:path path="circle">
                <a:fillToRect t="100000" r="100000"/>
              </a:path>
              <a:tileRect l="-100000" b="-100000"/>
            </a:gradFill>
            <a:ln>
              <a:solidFill>
                <a:srgbClr val="009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5" name="TextBox 14"/>
            <p:cNvSpPr txBox="1"/>
            <p:nvPr/>
          </p:nvSpPr>
          <p:spPr>
            <a:xfrm>
              <a:off x="3372875" y="3888622"/>
              <a:ext cx="821410" cy="678755"/>
            </a:xfrm>
            <a:prstGeom prst="rect">
              <a:avLst/>
            </a:prstGeom>
            <a:noFill/>
          </p:spPr>
          <p:txBody>
            <a:bodyPr wrap="square" rtlCol="0">
              <a:spAutoFit/>
            </a:bodyPr>
            <a:lstStyle/>
            <a:p>
              <a:pPr algn="ctr"/>
              <a:r>
                <a:rPr lang="en-GB" sz="2400" b="1" dirty="0">
                  <a:solidFill>
                    <a:prstClr val="white"/>
                  </a:solidFill>
                  <a:latin typeface="Arial" panose="020B0604020202020204" pitchFamily="34" charset="0"/>
                  <a:cs typeface="Arial" panose="020B0604020202020204" pitchFamily="34" charset="0"/>
                </a:rPr>
                <a:t>Procurement</a:t>
              </a:r>
            </a:p>
            <a:p>
              <a:pPr algn="ctr"/>
              <a:r>
                <a:rPr lang="en-GB" sz="10000" b="1" dirty="0">
                  <a:solidFill>
                    <a:prstClr val="white"/>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395197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76249"/>
            <a:ext cx="6581775" cy="864519"/>
          </a:xfrm>
        </p:spPr>
        <p:txBody>
          <a:bodyPr/>
          <a:lstStyle/>
          <a:p>
            <a:r>
              <a:rPr lang="en-GB" dirty="0">
                <a:solidFill>
                  <a:srgbClr val="0091A5"/>
                </a:solidFill>
              </a:rPr>
              <a:t>Evaluating our mitigation options</a:t>
            </a:r>
          </a:p>
        </p:txBody>
      </p:sp>
      <p:pic>
        <p:nvPicPr>
          <p:cNvPr id="4" name="Picture 3"/>
          <p:cNvPicPr>
            <a:picLocks noChangeAspect="1"/>
          </p:cNvPicPr>
          <p:nvPr/>
        </p:nvPicPr>
        <p:blipFill rotWithShape="1">
          <a:blip r:embed="rId3"/>
          <a:srcRect l="28737" t="13583" r="28738" b="6579"/>
          <a:stretch/>
        </p:blipFill>
        <p:spPr>
          <a:xfrm>
            <a:off x="5972468" y="1772816"/>
            <a:ext cx="3001595" cy="3168352"/>
          </a:xfrm>
          <a:prstGeom prst="rect">
            <a:avLst/>
          </a:prstGeom>
          <a:ln>
            <a:solidFill>
              <a:srgbClr val="0091A5"/>
            </a:solidFill>
          </a:ln>
        </p:spPr>
      </p:pic>
      <p:sp>
        <p:nvSpPr>
          <p:cNvPr id="3" name="TextBox 2"/>
          <p:cNvSpPr txBox="1"/>
          <p:nvPr/>
        </p:nvSpPr>
        <p:spPr>
          <a:xfrm>
            <a:off x="323850" y="1772816"/>
            <a:ext cx="5648618" cy="3785652"/>
          </a:xfrm>
          <a:prstGeom prst="rect">
            <a:avLst/>
          </a:prstGeom>
          <a:noFill/>
        </p:spPr>
        <p:txBody>
          <a:bodyPr wrap="square" rtlCol="0">
            <a:spAutoFit/>
          </a:bodyPr>
          <a:lstStyle/>
          <a:p>
            <a:r>
              <a:rPr lang="en-GB" sz="2000" dirty="0"/>
              <a:t>1. Identifying feasible options to reduce emissions, increase sequestration and/or protect carbon stocks.</a:t>
            </a:r>
          </a:p>
          <a:p>
            <a:endParaRPr lang="en-GB" sz="2000" dirty="0"/>
          </a:p>
          <a:p>
            <a:r>
              <a:rPr lang="en-GB" sz="2000" dirty="0"/>
              <a:t>2. Gathering key information to evaluate options:</a:t>
            </a:r>
          </a:p>
          <a:p>
            <a:pPr marL="444500"/>
            <a:r>
              <a:rPr lang="en-GB" sz="2000" dirty="0"/>
              <a:t> - costs</a:t>
            </a:r>
          </a:p>
          <a:p>
            <a:pPr marL="444500"/>
            <a:r>
              <a:rPr lang="en-GB" sz="2000" dirty="0"/>
              <a:t> - carbon benefit</a:t>
            </a:r>
            <a:endParaRPr lang="en-GB" sz="2000" dirty="0">
              <a:solidFill>
                <a:srgbClr val="FF0000"/>
              </a:solidFill>
            </a:endParaRPr>
          </a:p>
          <a:p>
            <a:pPr marL="444500"/>
            <a:r>
              <a:rPr lang="en-GB" sz="2000" dirty="0"/>
              <a:t> - wider benefits</a:t>
            </a:r>
          </a:p>
          <a:p>
            <a:endParaRPr lang="en-GB" sz="2000" dirty="0"/>
          </a:p>
          <a:p>
            <a:r>
              <a:rPr lang="en-GB" sz="2000" dirty="0"/>
              <a:t>Many of these opportunities are not unique to NRW and can be taken forward by others now. </a:t>
            </a:r>
          </a:p>
          <a:p>
            <a:endParaRPr lang="en-GB" sz="2000" dirty="0"/>
          </a:p>
        </p:txBody>
      </p:sp>
      <p:sp>
        <p:nvSpPr>
          <p:cNvPr id="5" name="TextBox 4"/>
          <p:cNvSpPr txBox="1"/>
          <p:nvPr/>
        </p:nvSpPr>
        <p:spPr>
          <a:xfrm>
            <a:off x="323850" y="5652384"/>
            <a:ext cx="8064896" cy="707886"/>
          </a:xfrm>
          <a:prstGeom prst="rect">
            <a:avLst/>
          </a:prstGeom>
          <a:solidFill>
            <a:srgbClr val="0091A5"/>
          </a:solidFill>
        </p:spPr>
        <p:txBody>
          <a:bodyPr wrap="square" rtlCol="0">
            <a:spAutoFit/>
          </a:bodyPr>
          <a:lstStyle/>
          <a:p>
            <a:r>
              <a:rPr lang="en-GB" sz="2000" b="1" dirty="0">
                <a:solidFill>
                  <a:schemeClr val="bg1"/>
                </a:solidFill>
              </a:rPr>
              <a:t>Challenges: 	</a:t>
            </a:r>
            <a:r>
              <a:rPr lang="en-GB" sz="2000" dirty="0">
                <a:solidFill>
                  <a:schemeClr val="bg1"/>
                </a:solidFill>
              </a:rPr>
              <a:t>Procurement </a:t>
            </a:r>
          </a:p>
          <a:p>
            <a:r>
              <a:rPr lang="en-GB" sz="2000" dirty="0">
                <a:solidFill>
                  <a:schemeClr val="bg1"/>
                </a:solidFill>
              </a:rPr>
              <a:t>		Behavioural change </a:t>
            </a:r>
          </a:p>
        </p:txBody>
      </p:sp>
    </p:spTree>
    <p:extLst>
      <p:ext uri="{BB962C8B-B14F-4D97-AF65-F5344CB8AC3E}">
        <p14:creationId xmlns:p14="http://schemas.microsoft.com/office/powerpoint/2010/main" val="908882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76249"/>
            <a:ext cx="6581775" cy="792511"/>
          </a:xfrm>
        </p:spPr>
        <p:txBody>
          <a:bodyPr/>
          <a:lstStyle/>
          <a:p>
            <a:r>
              <a:rPr lang="en-GB" dirty="0">
                <a:solidFill>
                  <a:srgbClr val="0091A5"/>
                </a:solidFill>
              </a:rPr>
              <a:t>Demonstration Projects</a:t>
            </a:r>
          </a:p>
        </p:txBody>
      </p:sp>
      <p:sp>
        <p:nvSpPr>
          <p:cNvPr id="4" name="Content Placeholder 2"/>
          <p:cNvSpPr>
            <a:spLocks noGrp="1"/>
          </p:cNvSpPr>
          <p:nvPr>
            <p:ph idx="1"/>
          </p:nvPr>
        </p:nvSpPr>
        <p:spPr>
          <a:xfrm>
            <a:off x="323850" y="1679038"/>
            <a:ext cx="5183916" cy="4126225"/>
          </a:xfrm>
        </p:spPr>
        <p:txBody>
          <a:bodyPr/>
          <a:lstStyle/>
          <a:p>
            <a:pPr marL="342900" indent="-342900">
              <a:buFont typeface="Arial" panose="020B0604020202020204" pitchFamily="34" charset="0"/>
              <a:buChar char="•"/>
            </a:pPr>
            <a:r>
              <a:rPr lang="en-GB" sz="2000" b="0" dirty="0">
                <a:solidFill>
                  <a:schemeClr val="tx1"/>
                </a:solidFill>
              </a:rPr>
              <a:t>100% renewable electricity supply -EDF</a:t>
            </a:r>
          </a:p>
          <a:p>
            <a:pPr marL="342900" indent="-342900">
              <a:buFont typeface="Arial" panose="020B0604020202020204" pitchFamily="34" charset="0"/>
              <a:buChar char="•"/>
            </a:pPr>
            <a:r>
              <a:rPr lang="en-GB" sz="2000" b="0" dirty="0">
                <a:solidFill>
                  <a:schemeClr val="tx1"/>
                </a:solidFill>
              </a:rPr>
              <a:t>Solar panels</a:t>
            </a:r>
          </a:p>
          <a:p>
            <a:pPr marL="342900" indent="-342900">
              <a:buFont typeface="Arial" panose="020B0604020202020204" pitchFamily="34" charset="0"/>
              <a:buChar char="•"/>
            </a:pPr>
            <a:r>
              <a:rPr lang="en-GB" sz="2000" b="0" dirty="0">
                <a:solidFill>
                  <a:schemeClr val="tx1"/>
                </a:solidFill>
              </a:rPr>
              <a:t>LEDs</a:t>
            </a:r>
          </a:p>
          <a:p>
            <a:pPr marL="342900" indent="-342900">
              <a:buFont typeface="Arial" panose="020B0604020202020204" pitchFamily="34" charset="0"/>
              <a:buChar char="•"/>
            </a:pPr>
            <a:r>
              <a:rPr lang="en-GB" sz="2000" b="0" dirty="0">
                <a:solidFill>
                  <a:schemeClr val="tx1"/>
                </a:solidFill>
              </a:rPr>
              <a:t>Biomass boilers</a:t>
            </a:r>
          </a:p>
          <a:p>
            <a:pPr marL="342900" indent="-342900">
              <a:buFont typeface="Arial" panose="020B0604020202020204" pitchFamily="34" charset="0"/>
              <a:buChar char="•"/>
            </a:pPr>
            <a:r>
              <a:rPr lang="en-GB" sz="2000" b="0" dirty="0">
                <a:solidFill>
                  <a:schemeClr val="tx1"/>
                </a:solidFill>
              </a:rPr>
              <a:t>Behavioural change campaigns</a:t>
            </a:r>
          </a:p>
          <a:p>
            <a:pPr marL="342900" indent="-342900">
              <a:buFont typeface="Arial" panose="020B0604020202020204" pitchFamily="34" charset="0"/>
              <a:buChar char="•"/>
            </a:pPr>
            <a:r>
              <a:rPr lang="en-GB" sz="2000" b="0" dirty="0">
                <a:solidFill>
                  <a:schemeClr val="tx1"/>
                </a:solidFill>
              </a:rPr>
              <a:t>Electric vehicles and charging points</a:t>
            </a:r>
          </a:p>
          <a:p>
            <a:pPr marL="342900" indent="-342900">
              <a:buFont typeface="Arial" panose="020B0604020202020204" pitchFamily="34" charset="0"/>
              <a:buChar char="•"/>
            </a:pPr>
            <a:r>
              <a:rPr lang="en-GB" sz="2000" b="0" dirty="0">
                <a:solidFill>
                  <a:schemeClr val="tx1"/>
                </a:solidFill>
              </a:rPr>
              <a:t>Active travel</a:t>
            </a:r>
          </a:p>
          <a:p>
            <a:pPr marL="342900" indent="-342900">
              <a:buFont typeface="Arial" panose="020B0604020202020204" pitchFamily="34" charset="0"/>
              <a:buChar char="•"/>
            </a:pPr>
            <a:r>
              <a:rPr lang="en-GB" sz="2000" b="0" dirty="0">
                <a:solidFill>
                  <a:schemeClr val="tx1"/>
                </a:solidFill>
              </a:rPr>
              <a:t>Peatland restoration</a:t>
            </a:r>
          </a:p>
          <a:p>
            <a:pPr marL="342900" indent="-342900">
              <a:buFont typeface="Arial" panose="020B0604020202020204" pitchFamily="34" charset="0"/>
              <a:buChar char="•"/>
            </a:pPr>
            <a:r>
              <a:rPr lang="en-GB" sz="2000" b="0" dirty="0">
                <a:solidFill>
                  <a:schemeClr val="tx1"/>
                </a:solidFill>
              </a:rPr>
              <a:t>Woodland planting</a:t>
            </a:r>
          </a:p>
          <a:p>
            <a:pPr marL="342900" indent="-342900">
              <a:buFont typeface="Arial" panose="020B0604020202020204" pitchFamily="34" charset="0"/>
              <a:buChar char="•"/>
            </a:pPr>
            <a:r>
              <a:rPr lang="en-GB" sz="2000" b="0" dirty="0">
                <a:solidFill>
                  <a:schemeClr val="tx1"/>
                </a:solidFill>
              </a:rPr>
              <a:t>Retrofitting operational assets with solar PV</a:t>
            </a:r>
          </a:p>
          <a:p>
            <a:endParaRPr lang="en-GB" sz="2000" b="0"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9862" y="453789"/>
            <a:ext cx="3634138" cy="2050692"/>
          </a:xfrm>
          <a:prstGeom prst="rect">
            <a:avLst/>
          </a:prstGeom>
          <a:ln>
            <a:solidFill>
              <a:srgbClr val="0091A5"/>
            </a:solidFill>
          </a:ln>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10600"/>
          <a:stretch/>
        </p:blipFill>
        <p:spPr>
          <a:xfrm>
            <a:off x="5509523" y="2504481"/>
            <a:ext cx="3634139" cy="2436687"/>
          </a:xfrm>
          <a:prstGeom prst="rect">
            <a:avLst/>
          </a:prstGeom>
          <a:ln>
            <a:solidFill>
              <a:srgbClr val="0091A5"/>
            </a:solidFill>
          </a:ln>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29634" b="-1"/>
          <a:stretch/>
        </p:blipFill>
        <p:spPr>
          <a:xfrm>
            <a:off x="5507766" y="4941169"/>
            <a:ext cx="3635896" cy="1918860"/>
          </a:xfrm>
          <a:prstGeom prst="rect">
            <a:avLst/>
          </a:prstGeom>
          <a:ln>
            <a:solidFill>
              <a:srgbClr val="0091A5"/>
            </a:solidFill>
          </a:ln>
        </p:spPr>
      </p:pic>
    </p:spTree>
    <p:extLst>
      <p:ext uri="{BB962C8B-B14F-4D97-AF65-F5344CB8AC3E}">
        <p14:creationId xmlns:p14="http://schemas.microsoft.com/office/powerpoint/2010/main" val="1311961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76249"/>
            <a:ext cx="6581775" cy="936527"/>
          </a:xfrm>
        </p:spPr>
        <p:txBody>
          <a:bodyPr/>
          <a:lstStyle/>
          <a:p>
            <a:r>
              <a:rPr lang="en-GB" dirty="0">
                <a:solidFill>
                  <a:srgbClr val="0091A5"/>
                </a:solidFill>
              </a:rPr>
              <a:t>Prioritising measures for delivery</a:t>
            </a:r>
          </a:p>
        </p:txBody>
      </p:sp>
      <p:sp>
        <p:nvSpPr>
          <p:cNvPr id="3" name="Content Placeholder 2"/>
          <p:cNvSpPr>
            <a:spLocks noGrp="1"/>
          </p:cNvSpPr>
          <p:nvPr>
            <p:ph idx="1"/>
          </p:nvPr>
        </p:nvSpPr>
        <p:spPr>
          <a:xfrm>
            <a:off x="323850" y="2708920"/>
            <a:ext cx="8496300" cy="3528392"/>
          </a:xfrm>
        </p:spPr>
        <p:txBody>
          <a:bodyPr/>
          <a:lstStyle/>
          <a:p>
            <a:pPr marL="285750" indent="-285750">
              <a:buFont typeface="Arial" panose="020B0604020202020204" pitchFamily="34" charset="0"/>
              <a:buChar char="•"/>
            </a:pPr>
            <a:r>
              <a:rPr lang="en-GB" sz="2000" b="0" dirty="0">
                <a:solidFill>
                  <a:schemeClr val="tx1"/>
                </a:solidFill>
              </a:rPr>
              <a:t>Mitigation measures are being prioritised using: </a:t>
            </a:r>
          </a:p>
          <a:p>
            <a:r>
              <a:rPr lang="en-GB" sz="2000" b="0" dirty="0">
                <a:solidFill>
                  <a:schemeClr val="tx1"/>
                </a:solidFill>
              </a:rPr>
              <a:t>            - </a:t>
            </a:r>
            <a:r>
              <a:rPr lang="en-GB" sz="2000" dirty="0"/>
              <a:t>carbon benefit </a:t>
            </a:r>
            <a:r>
              <a:rPr lang="en-GB" sz="2000" b="0" dirty="0">
                <a:solidFill>
                  <a:schemeClr val="tx1"/>
                </a:solidFill>
              </a:rPr>
              <a:t>– using the total carbon savings or 	sequestration over the lifetime of the measure.</a:t>
            </a:r>
          </a:p>
          <a:p>
            <a:r>
              <a:rPr lang="en-GB" sz="2000" b="0" dirty="0">
                <a:solidFill>
                  <a:schemeClr val="tx1"/>
                </a:solidFill>
              </a:rPr>
              <a:t>            - </a:t>
            </a:r>
            <a:r>
              <a:rPr lang="en-GB" sz="2000" dirty="0"/>
              <a:t>costs</a:t>
            </a:r>
            <a:r>
              <a:rPr lang="en-GB" sz="2000" b="0" dirty="0">
                <a:solidFill>
                  <a:schemeClr val="tx1"/>
                </a:solidFill>
              </a:rPr>
              <a:t> – understanding the lifetime cost of each measure by 	calculating the Net Present Value (NPV) where possible. </a:t>
            </a:r>
          </a:p>
          <a:p>
            <a:pPr marL="285750" indent="-285750">
              <a:buFont typeface="Arial" panose="020B0604020202020204" pitchFamily="34" charset="0"/>
              <a:buChar char="•"/>
            </a:pPr>
            <a:r>
              <a:rPr lang="en-GB" sz="2000" b="0" dirty="0">
                <a:solidFill>
                  <a:schemeClr val="tx1"/>
                </a:solidFill>
              </a:rPr>
              <a:t>This allows us to prioritise measures based on which of the options would provide the greatest carbon benefit for the least cost – building a strong business case for change.  </a:t>
            </a:r>
          </a:p>
          <a:p>
            <a:pPr marL="285750" indent="-285750">
              <a:buFont typeface="Arial" panose="020B0604020202020204" pitchFamily="34" charset="0"/>
              <a:buChar char="•"/>
            </a:pPr>
            <a:r>
              <a:rPr lang="en-GB" sz="2000" b="0" dirty="0">
                <a:solidFill>
                  <a:schemeClr val="tx1"/>
                </a:solidFill>
              </a:rPr>
              <a:t>We seek to optimise the multiple benefits measures can provide, further strengthening the business case. </a:t>
            </a:r>
          </a:p>
        </p:txBody>
      </p:sp>
      <p:sp>
        <p:nvSpPr>
          <p:cNvPr id="4" name="TextBox 3"/>
          <p:cNvSpPr txBox="1"/>
          <p:nvPr/>
        </p:nvSpPr>
        <p:spPr>
          <a:xfrm>
            <a:off x="323850" y="1255112"/>
            <a:ext cx="7488832" cy="1323439"/>
          </a:xfrm>
          <a:prstGeom prst="rect">
            <a:avLst/>
          </a:prstGeom>
          <a:solidFill>
            <a:srgbClr val="0091A5"/>
          </a:solidFill>
        </p:spPr>
        <p:txBody>
          <a:bodyPr wrap="square" rtlCol="0">
            <a:spAutoFit/>
          </a:bodyPr>
          <a:lstStyle/>
          <a:p>
            <a:r>
              <a:rPr lang="en-GB" sz="2000" dirty="0">
                <a:solidFill>
                  <a:schemeClr val="bg1"/>
                </a:solidFill>
              </a:rPr>
              <a:t>We have:</a:t>
            </a:r>
          </a:p>
          <a:p>
            <a:r>
              <a:rPr lang="en-GB" sz="2000" dirty="0">
                <a:solidFill>
                  <a:schemeClr val="bg1"/>
                </a:solidFill>
              </a:rPr>
              <a:t> - our measures </a:t>
            </a:r>
          </a:p>
          <a:p>
            <a:r>
              <a:rPr lang="en-GB" sz="2000" dirty="0">
                <a:solidFill>
                  <a:schemeClr val="bg1"/>
                </a:solidFill>
              </a:rPr>
              <a:t> - metrics (costs, carbon benefits, wider benefits)</a:t>
            </a:r>
          </a:p>
          <a:p>
            <a:r>
              <a:rPr lang="en-GB" sz="2000" dirty="0">
                <a:solidFill>
                  <a:schemeClr val="bg1"/>
                </a:solidFill>
              </a:rPr>
              <a:t> - the potential scale of adoption</a:t>
            </a:r>
          </a:p>
        </p:txBody>
      </p:sp>
    </p:spTree>
    <p:extLst>
      <p:ext uri="{BB962C8B-B14F-4D97-AF65-F5344CB8AC3E}">
        <p14:creationId xmlns:p14="http://schemas.microsoft.com/office/powerpoint/2010/main" val="881235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76249"/>
            <a:ext cx="6581775" cy="864519"/>
          </a:xfrm>
        </p:spPr>
        <p:txBody>
          <a:bodyPr/>
          <a:lstStyle/>
          <a:p>
            <a:r>
              <a:rPr lang="en-GB" dirty="0">
                <a:solidFill>
                  <a:srgbClr val="0091A5"/>
                </a:solidFill>
              </a:rPr>
              <a:t>Developing a action plan for delivery</a:t>
            </a:r>
          </a:p>
        </p:txBody>
      </p:sp>
      <p:sp>
        <p:nvSpPr>
          <p:cNvPr id="4" name="Content Placeholder 2"/>
          <p:cNvSpPr>
            <a:spLocks noGrp="1"/>
          </p:cNvSpPr>
          <p:nvPr>
            <p:ph idx="1"/>
          </p:nvPr>
        </p:nvSpPr>
        <p:spPr>
          <a:xfrm>
            <a:off x="323850" y="1916832"/>
            <a:ext cx="4968230" cy="4536356"/>
          </a:xfrm>
        </p:spPr>
        <p:txBody>
          <a:bodyPr/>
          <a:lstStyle/>
          <a:p>
            <a:pPr marL="342900" indent="-342900">
              <a:buFont typeface="Arial" panose="020B0604020202020204" pitchFamily="34" charset="0"/>
              <a:buChar char="•"/>
            </a:pPr>
            <a:r>
              <a:rPr lang="en-GB" sz="2000" b="0" dirty="0">
                <a:solidFill>
                  <a:schemeClr val="tx1"/>
                </a:solidFill>
              </a:rPr>
              <a:t>Timescales </a:t>
            </a:r>
          </a:p>
          <a:p>
            <a:pPr marL="342900" indent="-342900">
              <a:buFont typeface="Arial" panose="020B0604020202020204" pitchFamily="34" charset="0"/>
              <a:buChar char="•"/>
            </a:pPr>
            <a:r>
              <a:rPr lang="en-GB" sz="2000" b="0" dirty="0">
                <a:solidFill>
                  <a:schemeClr val="tx1"/>
                </a:solidFill>
              </a:rPr>
              <a:t>Resources (time and money)</a:t>
            </a:r>
          </a:p>
          <a:p>
            <a:pPr marL="342900" indent="-342900">
              <a:buFont typeface="Arial" panose="020B0604020202020204" pitchFamily="34" charset="0"/>
              <a:buChar char="•"/>
            </a:pPr>
            <a:r>
              <a:rPr lang="en-GB" sz="2000" b="0" dirty="0">
                <a:solidFill>
                  <a:schemeClr val="tx1"/>
                </a:solidFill>
              </a:rPr>
              <a:t>Knowledge and skills</a:t>
            </a:r>
          </a:p>
          <a:p>
            <a:pPr marL="342900" indent="-342900">
              <a:buFont typeface="Arial" panose="020B0604020202020204" pitchFamily="34" charset="0"/>
              <a:buChar char="•"/>
            </a:pPr>
            <a:endParaRPr lang="en-GB" sz="2000" b="0" dirty="0">
              <a:solidFill>
                <a:schemeClr val="tx1"/>
              </a:solidFill>
            </a:endParaRPr>
          </a:p>
          <a:p>
            <a:pPr marL="342900" indent="-342900">
              <a:buFont typeface="Arial" panose="020B0604020202020204" pitchFamily="34" charset="0"/>
              <a:buChar char="•"/>
            </a:pPr>
            <a:r>
              <a:rPr lang="en-GB" sz="2000" b="0" dirty="0">
                <a:solidFill>
                  <a:schemeClr val="tx1"/>
                </a:solidFill>
              </a:rPr>
              <a:t>Develop a detailed business case and project plan for each measure(s), including: </a:t>
            </a:r>
          </a:p>
          <a:p>
            <a:r>
              <a:rPr lang="en-GB" sz="2000" b="0" dirty="0">
                <a:solidFill>
                  <a:schemeClr val="tx1"/>
                </a:solidFill>
              </a:rPr>
              <a:t> 	- building specific audits</a:t>
            </a:r>
          </a:p>
          <a:p>
            <a:r>
              <a:rPr lang="en-GB" sz="2000" b="0" dirty="0">
                <a:solidFill>
                  <a:schemeClr val="tx1"/>
                </a:solidFill>
              </a:rPr>
              <a:t> 	- recognise operational needs</a:t>
            </a:r>
          </a:p>
          <a:p>
            <a:r>
              <a:rPr lang="en-GB" sz="2000" b="0" dirty="0">
                <a:solidFill>
                  <a:schemeClr val="tx1"/>
                </a:solidFill>
              </a:rPr>
              <a:t> 	- environmental assessments, 	permits or planning requirements</a:t>
            </a:r>
          </a:p>
          <a:p>
            <a:r>
              <a:rPr lang="en-GB" sz="2000" b="0" dirty="0">
                <a:solidFill>
                  <a:schemeClr val="tx1"/>
                </a:solidFill>
              </a:rPr>
              <a:t> 	- detailing and developing multiple 	benefits</a:t>
            </a:r>
          </a:p>
          <a:p>
            <a:endParaRPr lang="en-GB" sz="2000" b="0" dirty="0">
              <a:solidFill>
                <a:schemeClr val="tx1"/>
              </a:solidFill>
            </a:endParaRPr>
          </a:p>
          <a:p>
            <a:endParaRPr lang="en-GB" sz="2000" b="0" dirty="0">
              <a:solidFill>
                <a:schemeClr val="tx1"/>
              </a:solidFill>
            </a:endParaRPr>
          </a:p>
          <a:p>
            <a:endParaRPr lang="en-GB" sz="2000" b="0" dirty="0">
              <a:solidFill>
                <a:schemeClr val="tx1"/>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4889" r="17600"/>
          <a:stretch/>
        </p:blipFill>
        <p:spPr>
          <a:xfrm>
            <a:off x="5295716" y="1916832"/>
            <a:ext cx="3541898" cy="4619128"/>
          </a:xfrm>
          <a:prstGeom prst="rect">
            <a:avLst/>
          </a:prstGeom>
          <a:ln>
            <a:solidFill>
              <a:schemeClr val="accent1"/>
            </a:solidFill>
          </a:ln>
        </p:spPr>
      </p:pic>
    </p:spTree>
    <p:extLst>
      <p:ext uri="{BB962C8B-B14F-4D97-AF65-F5344CB8AC3E}">
        <p14:creationId xmlns:p14="http://schemas.microsoft.com/office/powerpoint/2010/main" val="20118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BB1A-1F4A-45FC-8A2A-29D351A7111B}"/>
              </a:ext>
            </a:extLst>
          </p:cNvPr>
          <p:cNvSpPr>
            <a:spLocks noGrp="1"/>
          </p:cNvSpPr>
          <p:nvPr>
            <p:ph type="title"/>
          </p:nvPr>
        </p:nvSpPr>
        <p:spPr/>
        <p:txBody>
          <a:bodyPr/>
          <a:lstStyle/>
          <a:p>
            <a:r>
              <a:rPr lang="en-GB" dirty="0">
                <a:solidFill>
                  <a:srgbClr val="0091A5"/>
                </a:solidFill>
              </a:rPr>
              <a:t>Example Project </a:t>
            </a:r>
            <a:endParaRPr lang="en-GB" dirty="0"/>
          </a:p>
        </p:txBody>
      </p:sp>
      <p:sp>
        <p:nvSpPr>
          <p:cNvPr id="10" name="Content Placeholder 9">
            <a:extLst>
              <a:ext uri="{FF2B5EF4-FFF2-40B4-BE49-F238E27FC236}">
                <a16:creationId xmlns:a16="http://schemas.microsoft.com/office/drawing/2014/main" id="{82D2D6C5-8151-4879-8D96-533ACB8986B4}"/>
              </a:ext>
            </a:extLst>
          </p:cNvPr>
          <p:cNvSpPr>
            <a:spLocks noGrp="1"/>
          </p:cNvSpPr>
          <p:nvPr>
            <p:ph idx="1"/>
          </p:nvPr>
        </p:nvSpPr>
        <p:spPr/>
        <p:txBody>
          <a:bodyPr/>
          <a:lstStyle/>
          <a:p>
            <a:r>
              <a:rPr lang="en-GB" dirty="0"/>
              <a:t>Decarbonising the NRW Fleet </a:t>
            </a:r>
          </a:p>
          <a:p>
            <a:endParaRPr lang="en-GB" dirty="0"/>
          </a:p>
          <a:p>
            <a:r>
              <a:rPr lang="en-GB" dirty="0"/>
              <a:t>Cenex report – fleet options and related emission reductions potential</a:t>
            </a:r>
          </a:p>
          <a:p>
            <a:endParaRPr lang="en-GB" dirty="0"/>
          </a:p>
          <a:p>
            <a:r>
              <a:rPr lang="en-GB" dirty="0"/>
              <a:t>Recommendations </a:t>
            </a:r>
          </a:p>
          <a:p>
            <a:r>
              <a:rPr lang="en-GB" dirty="0"/>
              <a:t>	EV’s – 56% of fleet = 27% emissions reduction </a:t>
            </a:r>
          </a:p>
          <a:p>
            <a:r>
              <a:rPr lang="en-GB" dirty="0"/>
              <a:t>	Telematics </a:t>
            </a:r>
          </a:p>
          <a:p>
            <a:r>
              <a:rPr lang="en-GB" dirty="0"/>
              <a:t>	Fleet reduction </a:t>
            </a:r>
          </a:p>
          <a:p>
            <a:r>
              <a:rPr lang="en-GB" dirty="0"/>
              <a:t>	EV charging infrastructure options study </a:t>
            </a:r>
          </a:p>
          <a:p>
            <a:endParaRPr lang="en-GB" dirty="0"/>
          </a:p>
        </p:txBody>
      </p:sp>
    </p:spTree>
    <p:extLst>
      <p:ext uri="{BB962C8B-B14F-4D97-AF65-F5344CB8AC3E}">
        <p14:creationId xmlns:p14="http://schemas.microsoft.com/office/powerpoint/2010/main" val="4103782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BB1A-1F4A-45FC-8A2A-29D351A7111B}"/>
              </a:ext>
            </a:extLst>
          </p:cNvPr>
          <p:cNvSpPr>
            <a:spLocks noGrp="1"/>
          </p:cNvSpPr>
          <p:nvPr>
            <p:ph type="title"/>
          </p:nvPr>
        </p:nvSpPr>
        <p:spPr/>
        <p:txBody>
          <a:bodyPr/>
          <a:lstStyle/>
          <a:p>
            <a:r>
              <a:rPr lang="en-GB" dirty="0">
                <a:solidFill>
                  <a:srgbClr val="0091A5"/>
                </a:solidFill>
              </a:rPr>
              <a:t>Decarbonising the NRW Fleet </a:t>
            </a:r>
          </a:p>
        </p:txBody>
      </p:sp>
      <p:sp>
        <p:nvSpPr>
          <p:cNvPr id="10" name="Content Placeholder 9">
            <a:extLst>
              <a:ext uri="{FF2B5EF4-FFF2-40B4-BE49-F238E27FC236}">
                <a16:creationId xmlns:a16="http://schemas.microsoft.com/office/drawing/2014/main" id="{82D2D6C5-8151-4879-8D96-533ACB8986B4}"/>
              </a:ext>
            </a:extLst>
          </p:cNvPr>
          <p:cNvSpPr>
            <a:spLocks noGrp="1"/>
          </p:cNvSpPr>
          <p:nvPr>
            <p:ph idx="1"/>
          </p:nvPr>
        </p:nvSpPr>
        <p:spPr>
          <a:xfrm>
            <a:off x="323850" y="1675293"/>
            <a:ext cx="8496300" cy="4536356"/>
          </a:xfrm>
        </p:spPr>
        <p:txBody>
          <a:bodyPr/>
          <a:lstStyle/>
          <a:p>
            <a:endParaRPr lang="en-GB" dirty="0"/>
          </a:p>
          <a:p>
            <a:r>
              <a:rPr lang="en-GB" dirty="0"/>
              <a:t>Commissioned Urban Foresight to:</a:t>
            </a:r>
          </a:p>
          <a:p>
            <a:endParaRPr lang="en-GB" dirty="0"/>
          </a:p>
          <a:p>
            <a:pPr marL="342900" indent="-342900">
              <a:buFont typeface="Arial" panose="020B0604020202020204" pitchFamily="34" charset="0"/>
              <a:buChar char="•"/>
            </a:pPr>
            <a:r>
              <a:rPr lang="en-GB" dirty="0"/>
              <a:t>Asses site suitability for charging infrastructure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Provide insight into procurement options and routes </a:t>
            </a:r>
          </a:p>
          <a:p>
            <a:endParaRPr lang="en-GB" dirty="0"/>
          </a:p>
          <a:p>
            <a:r>
              <a:rPr lang="en-GB" dirty="0"/>
              <a:t>Long term strategic view   - smart enabled, grid services</a:t>
            </a:r>
          </a:p>
          <a:p>
            <a:endParaRPr lang="en-GB" dirty="0"/>
          </a:p>
          <a:p>
            <a:r>
              <a:rPr lang="en-GB" dirty="0"/>
              <a:t>Working to finalise a strategy and develop procurement specifications </a:t>
            </a:r>
          </a:p>
        </p:txBody>
      </p:sp>
    </p:spTree>
    <p:extLst>
      <p:ext uri="{BB962C8B-B14F-4D97-AF65-F5344CB8AC3E}">
        <p14:creationId xmlns:p14="http://schemas.microsoft.com/office/powerpoint/2010/main" val="4245175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76250"/>
            <a:ext cx="6581775" cy="871944"/>
          </a:xfrm>
        </p:spPr>
        <p:txBody>
          <a:bodyPr/>
          <a:lstStyle/>
          <a:p>
            <a:r>
              <a:rPr lang="en-GB" dirty="0">
                <a:solidFill>
                  <a:srgbClr val="0091A5"/>
                </a:solidFill>
              </a:rPr>
              <a:t>Planning future implementation</a:t>
            </a:r>
          </a:p>
        </p:txBody>
      </p:sp>
      <p:sp>
        <p:nvSpPr>
          <p:cNvPr id="4" name="TextBox 3"/>
          <p:cNvSpPr txBox="1"/>
          <p:nvPr/>
        </p:nvSpPr>
        <p:spPr>
          <a:xfrm>
            <a:off x="307500" y="2564904"/>
            <a:ext cx="3549686" cy="3170099"/>
          </a:xfrm>
          <a:prstGeom prst="rect">
            <a:avLst/>
          </a:prstGeom>
          <a:noFill/>
        </p:spPr>
        <p:txBody>
          <a:bodyPr wrap="square" rtlCol="0">
            <a:spAutoFit/>
          </a:bodyPr>
          <a:lstStyle/>
          <a:p>
            <a:pPr marL="285750" indent="-285750">
              <a:buFont typeface="Arial" panose="020B0604020202020204" pitchFamily="34" charset="0"/>
              <a:buChar char="•"/>
            </a:pPr>
            <a:r>
              <a:rPr lang="en-GB" sz="2000" dirty="0"/>
              <a:t>Building a strategic, costed and prioritised programme of delivery for NRW to address our carbon impact over the next 3-5 years.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Supported by a robust evidence base to facilitate delivering decarbonisation across our organisation. </a:t>
            </a:r>
          </a:p>
        </p:txBody>
      </p:sp>
      <p:sp>
        <p:nvSpPr>
          <p:cNvPr id="6" name="TextBox 5"/>
          <p:cNvSpPr txBox="1"/>
          <p:nvPr/>
        </p:nvSpPr>
        <p:spPr>
          <a:xfrm>
            <a:off x="325940" y="1348193"/>
            <a:ext cx="7126380" cy="707886"/>
          </a:xfrm>
          <a:prstGeom prst="rect">
            <a:avLst/>
          </a:prstGeom>
          <a:solidFill>
            <a:srgbClr val="0091A5"/>
          </a:solidFill>
        </p:spPr>
        <p:txBody>
          <a:bodyPr wrap="square" rtlCol="0">
            <a:spAutoFit/>
          </a:bodyPr>
          <a:lstStyle/>
          <a:p>
            <a:r>
              <a:rPr lang="en-GB" sz="2000" dirty="0">
                <a:solidFill>
                  <a:schemeClr val="bg1"/>
                </a:solidFill>
              </a:rPr>
              <a:t>Programme measures into a plan for delivery moving forward and embed decarbonisation across the organisation.</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900" r="31888"/>
          <a:stretch/>
        </p:blipFill>
        <p:spPr>
          <a:xfrm>
            <a:off x="4139952" y="2276872"/>
            <a:ext cx="4756635" cy="4300815"/>
          </a:xfrm>
          <a:prstGeom prst="rect">
            <a:avLst/>
          </a:prstGeom>
          <a:ln>
            <a:solidFill>
              <a:schemeClr val="accent1"/>
            </a:solidFill>
          </a:ln>
        </p:spPr>
      </p:pic>
    </p:spTree>
    <p:extLst>
      <p:ext uri="{BB962C8B-B14F-4D97-AF65-F5344CB8AC3E}">
        <p14:creationId xmlns:p14="http://schemas.microsoft.com/office/powerpoint/2010/main" val="4267907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76249"/>
            <a:ext cx="6581775" cy="864519"/>
          </a:xfrm>
        </p:spPr>
        <p:txBody>
          <a:bodyPr/>
          <a:lstStyle/>
          <a:p>
            <a:r>
              <a:rPr lang="en-GB" dirty="0">
                <a:solidFill>
                  <a:srgbClr val="0091A5"/>
                </a:solidFill>
              </a:rPr>
              <a:t>Learning from our experience</a:t>
            </a:r>
          </a:p>
        </p:txBody>
      </p:sp>
      <p:sp>
        <p:nvSpPr>
          <p:cNvPr id="3" name="Content Placeholder 2"/>
          <p:cNvSpPr>
            <a:spLocks noGrp="1"/>
          </p:cNvSpPr>
          <p:nvPr>
            <p:ph idx="1"/>
          </p:nvPr>
        </p:nvSpPr>
        <p:spPr>
          <a:xfrm>
            <a:off x="323850" y="1844824"/>
            <a:ext cx="8424614" cy="2016224"/>
          </a:xfrm>
        </p:spPr>
        <p:txBody>
          <a:bodyPr/>
          <a:lstStyle/>
          <a:p>
            <a:pPr marL="342900" indent="-342900">
              <a:buFont typeface="Arial" panose="020B0604020202020204" pitchFamily="34" charset="0"/>
              <a:buChar char="•"/>
            </a:pPr>
            <a:r>
              <a:rPr lang="en-GB" sz="2000" b="0" dirty="0">
                <a:solidFill>
                  <a:schemeClr val="tx1"/>
                </a:solidFill>
              </a:rPr>
              <a:t>Taking a whole organisational approach to decarbonisation gives you a clear view of priorities for action and the measures to address them.</a:t>
            </a:r>
          </a:p>
          <a:p>
            <a:pPr marL="342900" indent="-342900">
              <a:buFont typeface="Arial" panose="020B0604020202020204" pitchFamily="34" charset="0"/>
              <a:buChar char="•"/>
            </a:pPr>
            <a:endParaRPr lang="en-GB" sz="800" b="0" dirty="0">
              <a:solidFill>
                <a:schemeClr val="tx1"/>
              </a:solidFill>
            </a:endParaRPr>
          </a:p>
          <a:p>
            <a:pPr marL="342900" indent="-342900">
              <a:buFont typeface="Arial" panose="020B0604020202020204" pitchFamily="34" charset="0"/>
              <a:buChar char="•"/>
            </a:pPr>
            <a:r>
              <a:rPr lang="en-GB" sz="2000" b="0" dirty="0">
                <a:solidFill>
                  <a:schemeClr val="tx1"/>
                </a:solidFill>
              </a:rPr>
              <a:t>A change in culture to consider carbon alongside more conventional priorities such as cost and time. </a:t>
            </a:r>
          </a:p>
          <a:p>
            <a:pPr marL="342900" indent="-342900">
              <a:buFont typeface="Arial" panose="020B0604020202020204" pitchFamily="34" charset="0"/>
              <a:buChar char="•"/>
            </a:pPr>
            <a:endParaRPr lang="en-GB" sz="800" b="0" dirty="0">
              <a:solidFill>
                <a:schemeClr val="tx1"/>
              </a:solidFill>
            </a:endParaRPr>
          </a:p>
          <a:p>
            <a:pPr marL="342900" indent="-342900">
              <a:buFont typeface="Arial" panose="020B0604020202020204" pitchFamily="34" charset="0"/>
              <a:buChar char="•"/>
            </a:pPr>
            <a:r>
              <a:rPr lang="en-GB" sz="2000" b="0" dirty="0">
                <a:solidFill>
                  <a:schemeClr val="tx1"/>
                </a:solidFill>
              </a:rPr>
              <a:t>Most delivery will need to be incorporated within the day-to-day decision making and work of our staff, contractors and partners.</a:t>
            </a:r>
          </a:p>
          <a:p>
            <a:pPr marL="342900" indent="-342900">
              <a:buFont typeface="Arial" panose="020B0604020202020204" pitchFamily="34" charset="0"/>
              <a:buChar char="•"/>
            </a:pPr>
            <a:endParaRPr lang="en-GB" sz="800" b="0" dirty="0">
              <a:solidFill>
                <a:schemeClr val="tx1"/>
              </a:solidFill>
            </a:endParaRPr>
          </a:p>
          <a:p>
            <a:pPr marL="285750" indent="-285750">
              <a:buFont typeface="Arial" panose="020B0604020202020204" pitchFamily="34" charset="0"/>
              <a:buChar char="•"/>
            </a:pPr>
            <a:r>
              <a:rPr lang="en-GB" sz="2000" b="0" dirty="0">
                <a:solidFill>
                  <a:schemeClr val="tx1"/>
                </a:solidFill>
              </a:rPr>
              <a:t>Decarbonisation is a long term commitment and will be challenging - there is still work to be done, for example: </a:t>
            </a:r>
          </a:p>
          <a:p>
            <a:r>
              <a:rPr lang="en-GB" sz="2000" b="0" dirty="0">
                <a:solidFill>
                  <a:schemeClr val="tx1"/>
                </a:solidFill>
              </a:rPr>
              <a:t>         - solutions to short building leases</a:t>
            </a:r>
          </a:p>
          <a:p>
            <a:r>
              <a:rPr lang="en-GB" sz="2000" b="0" dirty="0">
                <a:solidFill>
                  <a:schemeClr val="tx1"/>
                </a:solidFill>
              </a:rPr>
              <a:t>         - charging infrastructure to support EVs</a:t>
            </a:r>
          </a:p>
          <a:p>
            <a:r>
              <a:rPr lang="en-GB" sz="2000" b="0" dirty="0">
                <a:solidFill>
                  <a:schemeClr val="tx1"/>
                </a:solidFill>
              </a:rPr>
              <a:t>         - understanding the role of the estate, e.g. for renewable energy</a:t>
            </a:r>
          </a:p>
          <a:p>
            <a:r>
              <a:rPr lang="en-GB" sz="2000" b="0" dirty="0">
                <a:solidFill>
                  <a:schemeClr val="tx1"/>
                </a:solidFill>
              </a:rPr>
              <a:t>         - identify potential collaborations and multiple benefits</a:t>
            </a:r>
          </a:p>
        </p:txBody>
      </p:sp>
    </p:spTree>
    <p:extLst>
      <p:ext uri="{BB962C8B-B14F-4D97-AF65-F5344CB8AC3E}">
        <p14:creationId xmlns:p14="http://schemas.microsoft.com/office/powerpoint/2010/main" val="1420231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91A5"/>
                </a:solidFill>
              </a:rPr>
              <a:t>Learning from our experience</a:t>
            </a:r>
          </a:p>
        </p:txBody>
      </p:sp>
      <p:sp>
        <p:nvSpPr>
          <p:cNvPr id="6" name="TextBox 5"/>
          <p:cNvSpPr txBox="1"/>
          <p:nvPr/>
        </p:nvSpPr>
        <p:spPr>
          <a:xfrm>
            <a:off x="323850" y="2132856"/>
            <a:ext cx="8352606" cy="2246769"/>
          </a:xfrm>
          <a:prstGeom prst="rect">
            <a:avLst/>
          </a:prstGeom>
          <a:noFill/>
          <a:ln>
            <a:noFill/>
          </a:ln>
        </p:spPr>
        <p:txBody>
          <a:bodyPr wrap="square" rtlCol="0">
            <a:spAutoFit/>
          </a:bodyPr>
          <a:lstStyle/>
          <a:p>
            <a:pPr marL="457200" indent="-457200">
              <a:buAutoNum type="arabicPeriod"/>
            </a:pPr>
            <a:r>
              <a:rPr lang="en-GB" sz="2000" dirty="0"/>
              <a:t>Gaining organisational commitment is essential </a:t>
            </a:r>
          </a:p>
          <a:p>
            <a:pPr marL="457200" indent="-457200">
              <a:buAutoNum type="arabicPeriod"/>
            </a:pPr>
            <a:endParaRPr lang="en-GB" sz="2000" dirty="0"/>
          </a:p>
          <a:p>
            <a:pPr marL="457200" indent="-457200">
              <a:buAutoNum type="arabicPeriod"/>
            </a:pPr>
            <a:r>
              <a:rPr lang="en-GB" sz="2000" dirty="0"/>
              <a:t>Engaging others, internally and externally, is key to success</a:t>
            </a:r>
          </a:p>
          <a:p>
            <a:pPr marL="457200" indent="-457200">
              <a:buAutoNum type="arabicPeriod"/>
            </a:pPr>
            <a:endParaRPr lang="en-GB" sz="2000" dirty="0"/>
          </a:p>
          <a:p>
            <a:pPr marL="457200" indent="-457200">
              <a:buAutoNum type="arabicPeriod"/>
            </a:pPr>
            <a:r>
              <a:rPr lang="en-GB" sz="2000" dirty="0"/>
              <a:t>Basing decisions on robust evidence supports a strong case for change</a:t>
            </a:r>
          </a:p>
          <a:p>
            <a:endParaRPr lang="en-GB" sz="2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897" b="50000"/>
          <a:stretch/>
        </p:blipFill>
        <p:spPr>
          <a:xfrm>
            <a:off x="179512" y="4498164"/>
            <a:ext cx="8784976" cy="2186314"/>
          </a:xfrm>
          <a:prstGeom prst="rect">
            <a:avLst/>
          </a:prstGeom>
          <a:ln>
            <a:solidFill>
              <a:schemeClr val="accent1"/>
            </a:solidFill>
          </a:ln>
        </p:spPr>
      </p:pic>
    </p:spTree>
    <p:extLst>
      <p:ext uri="{BB962C8B-B14F-4D97-AF65-F5344CB8AC3E}">
        <p14:creationId xmlns:p14="http://schemas.microsoft.com/office/powerpoint/2010/main" val="915898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458" y="2321644"/>
            <a:ext cx="8496300" cy="4536356"/>
          </a:xfrm>
        </p:spPr>
        <p:txBody>
          <a:bodyPr/>
          <a:lstStyle/>
          <a:p>
            <a:pPr marL="342900" indent="-342900">
              <a:lnSpc>
                <a:spcPct val="150000"/>
              </a:lnSpc>
              <a:buFont typeface="Arial" panose="020B0604020202020204" pitchFamily="34" charset="0"/>
              <a:buChar char="•"/>
            </a:pPr>
            <a:r>
              <a:rPr lang="en-GB" b="0" dirty="0">
                <a:solidFill>
                  <a:schemeClr val="tx1"/>
                </a:solidFill>
              </a:rPr>
              <a:t>Project background</a:t>
            </a:r>
          </a:p>
          <a:p>
            <a:pPr marL="342900" indent="-342900">
              <a:lnSpc>
                <a:spcPct val="150000"/>
              </a:lnSpc>
              <a:buFont typeface="Arial" panose="020B0604020202020204" pitchFamily="34" charset="0"/>
              <a:buChar char="•"/>
            </a:pPr>
            <a:r>
              <a:rPr lang="en-GB" b="0" dirty="0">
                <a:solidFill>
                  <a:schemeClr val="tx1"/>
                </a:solidFill>
              </a:rPr>
              <a:t>What the project has sought to deliver and how</a:t>
            </a:r>
          </a:p>
          <a:p>
            <a:pPr marL="342900" indent="-342900">
              <a:lnSpc>
                <a:spcPct val="150000"/>
              </a:lnSpc>
              <a:buFont typeface="Arial" panose="020B0604020202020204" pitchFamily="34" charset="0"/>
              <a:buChar char="•"/>
            </a:pPr>
            <a:r>
              <a:rPr lang="en-GB" b="0" dirty="0">
                <a:solidFill>
                  <a:schemeClr val="tx1"/>
                </a:solidFill>
              </a:rPr>
              <a:t>Some key headlines from our work</a:t>
            </a:r>
          </a:p>
          <a:p>
            <a:pPr marL="342900" indent="-342900">
              <a:lnSpc>
                <a:spcPct val="150000"/>
              </a:lnSpc>
              <a:buFont typeface="Arial" panose="020B0604020202020204" pitchFamily="34" charset="0"/>
              <a:buChar char="•"/>
            </a:pPr>
            <a:r>
              <a:rPr lang="en-GB" b="0" dirty="0">
                <a:solidFill>
                  <a:schemeClr val="tx1"/>
                </a:solidFill>
              </a:rPr>
              <a:t>Challenges we’ve faced</a:t>
            </a:r>
          </a:p>
          <a:p>
            <a:pPr marL="342900" indent="-342900">
              <a:lnSpc>
                <a:spcPct val="150000"/>
              </a:lnSpc>
              <a:buFont typeface="Arial" panose="020B0604020202020204" pitchFamily="34" charset="0"/>
              <a:buChar char="•"/>
            </a:pPr>
            <a:r>
              <a:rPr lang="en-GB" b="0" dirty="0">
                <a:solidFill>
                  <a:schemeClr val="tx1"/>
                </a:solidFill>
              </a:rPr>
              <a:t>Projects delivered to reduce our carbon impact now</a:t>
            </a:r>
          </a:p>
          <a:p>
            <a:pPr marL="342900" indent="-342900">
              <a:lnSpc>
                <a:spcPct val="150000"/>
              </a:lnSpc>
              <a:buFont typeface="Arial" panose="020B0604020202020204" pitchFamily="34" charset="0"/>
              <a:buChar char="•"/>
            </a:pPr>
            <a:r>
              <a:rPr lang="en-GB" b="0" dirty="0">
                <a:solidFill>
                  <a:schemeClr val="tx1"/>
                </a:solidFill>
              </a:rPr>
              <a:t>Next steps in decarbonising NRW </a:t>
            </a:r>
          </a:p>
          <a:p>
            <a:pPr marL="342900" indent="-342900">
              <a:lnSpc>
                <a:spcPct val="150000"/>
              </a:lnSpc>
              <a:buFont typeface="Arial" panose="020B0604020202020204" pitchFamily="34" charset="0"/>
              <a:buChar char="•"/>
            </a:pPr>
            <a:r>
              <a:rPr lang="en-GB" b="0" dirty="0">
                <a:solidFill>
                  <a:schemeClr val="tx1"/>
                </a:solidFill>
              </a:rPr>
              <a:t>Key learning</a:t>
            </a:r>
          </a:p>
          <a:p>
            <a:pPr marL="342900" indent="-342900">
              <a:buFont typeface="Arial" panose="020B0604020202020204" pitchFamily="34" charset="0"/>
              <a:buChar char="•"/>
            </a:pPr>
            <a:endParaRPr lang="en-GB" b="0" dirty="0">
              <a:solidFill>
                <a:schemeClr val="tx1"/>
              </a:solidFill>
            </a:endParaRPr>
          </a:p>
          <a:p>
            <a:pPr marL="342900" indent="-342900">
              <a:buFont typeface="Arial" panose="020B0604020202020204" pitchFamily="34" charset="0"/>
              <a:buChar char="•"/>
            </a:pPr>
            <a:endParaRPr lang="en-GB" b="0" dirty="0">
              <a:solidFill>
                <a:schemeClr val="tx1"/>
              </a:solidFill>
            </a:endParaRPr>
          </a:p>
        </p:txBody>
      </p:sp>
      <p:sp>
        <p:nvSpPr>
          <p:cNvPr id="6" name="Title 1"/>
          <p:cNvSpPr>
            <a:spLocks noGrp="1"/>
          </p:cNvSpPr>
          <p:nvPr>
            <p:ph type="title"/>
          </p:nvPr>
        </p:nvSpPr>
        <p:spPr>
          <a:xfrm>
            <a:off x="338724" y="476672"/>
            <a:ext cx="6753556" cy="1584176"/>
          </a:xfrm>
        </p:spPr>
        <p:txBody>
          <a:bodyPr/>
          <a:lstStyle/>
          <a:p>
            <a:r>
              <a:rPr lang="en-GB" dirty="0">
                <a:solidFill>
                  <a:srgbClr val="0091A5"/>
                </a:solidFill>
              </a:rPr>
              <a:t>Carbon Positive Project: </a:t>
            </a:r>
            <a:br>
              <a:rPr lang="en-GB" dirty="0">
                <a:solidFill>
                  <a:srgbClr val="0091A5"/>
                </a:solidFill>
              </a:rPr>
            </a:br>
            <a:r>
              <a:rPr lang="en-GB" dirty="0">
                <a:solidFill>
                  <a:srgbClr val="0091A5"/>
                </a:solidFill>
              </a:rPr>
              <a:t>Delivering organisational decarbonisation</a:t>
            </a:r>
          </a:p>
        </p:txBody>
      </p:sp>
    </p:spTree>
    <p:extLst>
      <p:ext uri="{BB962C8B-B14F-4D97-AF65-F5344CB8AC3E}">
        <p14:creationId xmlns:p14="http://schemas.microsoft.com/office/powerpoint/2010/main" val="1607938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91A5"/>
                </a:solidFill>
              </a:rPr>
              <a:t>Sharing our approach</a:t>
            </a:r>
          </a:p>
        </p:txBody>
      </p:sp>
      <p:sp>
        <p:nvSpPr>
          <p:cNvPr id="3" name="Content Placeholder 2"/>
          <p:cNvSpPr>
            <a:spLocks noGrp="1"/>
          </p:cNvSpPr>
          <p:nvPr>
            <p:ph idx="1"/>
          </p:nvPr>
        </p:nvSpPr>
        <p:spPr>
          <a:xfrm>
            <a:off x="323850" y="1556792"/>
            <a:ext cx="5256262" cy="4752976"/>
          </a:xfrm>
        </p:spPr>
        <p:txBody>
          <a:bodyPr/>
          <a:lstStyle/>
          <a:p>
            <a:r>
              <a:rPr lang="en-GB" sz="2000" b="0" dirty="0">
                <a:solidFill>
                  <a:schemeClr val="tx1"/>
                </a:solidFill>
              </a:rPr>
              <a:t>Further information can be found in a series of materials:</a:t>
            </a:r>
          </a:p>
          <a:p>
            <a:pPr marL="342900" indent="-342900">
              <a:buFont typeface="Arial" panose="020B0604020202020204" pitchFamily="34" charset="0"/>
              <a:buChar char="•"/>
            </a:pPr>
            <a:r>
              <a:rPr lang="en-GB" sz="2000" b="0" dirty="0"/>
              <a:t>Project key highlights infographic</a:t>
            </a:r>
          </a:p>
          <a:p>
            <a:pPr marL="342900" indent="-342900">
              <a:buFont typeface="Arial" panose="020B0604020202020204" pitchFamily="34" charset="0"/>
              <a:buChar char="•"/>
            </a:pPr>
            <a:r>
              <a:rPr lang="en-GB" sz="2000" b="0" dirty="0"/>
              <a:t>Carbon Positive Project Summary Report</a:t>
            </a:r>
          </a:p>
          <a:p>
            <a:pPr marL="342900" indent="-342900">
              <a:buFont typeface="Arial" panose="020B0604020202020204" pitchFamily="34" charset="0"/>
              <a:buChar char="•"/>
            </a:pPr>
            <a:r>
              <a:rPr lang="en-GB" sz="2000" b="0" dirty="0"/>
              <a:t>Calculating NRW’s Net Carbon Status Technical Report</a:t>
            </a:r>
          </a:p>
          <a:p>
            <a:pPr marL="342900" indent="-342900">
              <a:buFont typeface="Arial" panose="020B0604020202020204" pitchFamily="34" charset="0"/>
              <a:buChar char="•"/>
            </a:pPr>
            <a:r>
              <a:rPr lang="en-GB" sz="2000" b="0" dirty="0"/>
              <a:t>Evaluating NRW’s Mitigation Options Technical Report (coming soon)</a:t>
            </a:r>
          </a:p>
          <a:p>
            <a:pPr marL="342900" indent="-342900">
              <a:buFont typeface="Arial" panose="020B0604020202020204" pitchFamily="34" charset="0"/>
              <a:buChar char="•"/>
            </a:pPr>
            <a:r>
              <a:rPr lang="en-GB" sz="2000" b="0" dirty="0"/>
              <a:t>Demonstration Project Case Studies (coming soon)</a:t>
            </a:r>
          </a:p>
          <a:p>
            <a:endParaRPr lang="en-GB" sz="2000" b="0" dirty="0"/>
          </a:p>
          <a:p>
            <a:r>
              <a:rPr lang="en-GB" sz="2000" b="0" dirty="0">
                <a:solidFill>
                  <a:schemeClr val="tx1"/>
                </a:solidFill>
              </a:rPr>
              <a:t>Find out more online at:</a:t>
            </a:r>
            <a:endParaRPr lang="en-GB" sz="2000" b="0" dirty="0"/>
          </a:p>
          <a:p>
            <a:r>
              <a:rPr lang="en-GB" sz="2000" b="0" dirty="0">
                <a:hlinkClick r:id="rId2"/>
              </a:rPr>
              <a:t>www.cyfoethnaturiol.cymru/carbonbositif</a:t>
            </a:r>
            <a:endParaRPr lang="en-GB" sz="2000" b="0" dirty="0"/>
          </a:p>
          <a:p>
            <a:r>
              <a:rPr lang="en-GB" sz="2000" b="0" dirty="0">
                <a:hlinkClick r:id="rId3"/>
              </a:rPr>
              <a:t>www.naturalresources.wales/carbonpositive</a:t>
            </a:r>
            <a:r>
              <a:rPr lang="en-GB" sz="2000" b="0" dirty="0"/>
              <a:t> </a:t>
            </a:r>
          </a:p>
        </p:txBody>
      </p:sp>
      <p:pic>
        <p:nvPicPr>
          <p:cNvPr id="4" name="Picture 3"/>
          <p:cNvPicPr>
            <a:picLocks noChangeAspect="1"/>
          </p:cNvPicPr>
          <p:nvPr/>
        </p:nvPicPr>
        <p:blipFill rotWithShape="1">
          <a:blip r:embed="rId4"/>
          <a:srcRect l="35920" t="25530" r="37325" b="6250"/>
          <a:stretch/>
        </p:blipFill>
        <p:spPr>
          <a:xfrm>
            <a:off x="6444208" y="1714421"/>
            <a:ext cx="2381264" cy="3413753"/>
          </a:xfrm>
          <a:prstGeom prst="rect">
            <a:avLst/>
          </a:prstGeom>
          <a:ln>
            <a:solidFill>
              <a:schemeClr val="accent1"/>
            </a:solidFill>
          </a:ln>
        </p:spPr>
      </p:pic>
      <p:pic>
        <p:nvPicPr>
          <p:cNvPr id="5" name="Picture 4"/>
          <p:cNvPicPr>
            <a:picLocks noChangeAspect="1"/>
          </p:cNvPicPr>
          <p:nvPr/>
        </p:nvPicPr>
        <p:blipFill rotWithShape="1">
          <a:blip r:embed="rId5"/>
          <a:srcRect l="35037" t="16373" r="36614" b="12024"/>
          <a:stretch/>
        </p:blipFill>
        <p:spPr>
          <a:xfrm>
            <a:off x="5364088" y="3212976"/>
            <a:ext cx="2414768" cy="3429010"/>
          </a:xfrm>
          <a:prstGeom prst="rect">
            <a:avLst/>
          </a:prstGeom>
          <a:ln>
            <a:solidFill>
              <a:schemeClr val="accent1"/>
            </a:solidFill>
          </a:ln>
        </p:spPr>
      </p:pic>
    </p:spTree>
    <p:extLst>
      <p:ext uri="{BB962C8B-B14F-4D97-AF65-F5344CB8AC3E}">
        <p14:creationId xmlns:p14="http://schemas.microsoft.com/office/powerpoint/2010/main" val="209526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96900"/>
            <a:ext cx="8496300" cy="4536356"/>
          </a:xfrm>
        </p:spPr>
        <p:txBody>
          <a:bodyPr/>
          <a:lstStyle/>
          <a:p>
            <a:pPr algn="ctr"/>
            <a:endParaRPr lang="en-GB" sz="2800" dirty="0">
              <a:solidFill>
                <a:schemeClr val="tx1"/>
              </a:solidFill>
            </a:endParaRPr>
          </a:p>
          <a:p>
            <a:pPr algn="ctr"/>
            <a:endParaRPr lang="en-GB" sz="2800" dirty="0">
              <a:solidFill>
                <a:schemeClr val="tx1"/>
              </a:solidFill>
            </a:endParaRPr>
          </a:p>
          <a:p>
            <a:pPr algn="ctr"/>
            <a:r>
              <a:rPr lang="en-GB" sz="3200" dirty="0" err="1">
                <a:solidFill>
                  <a:schemeClr val="tx1"/>
                </a:solidFill>
              </a:rPr>
              <a:t>Diolch</a:t>
            </a:r>
            <a:r>
              <a:rPr lang="en-GB" sz="3200" dirty="0">
                <a:solidFill>
                  <a:schemeClr val="tx1"/>
                </a:solidFill>
              </a:rPr>
              <a:t> </a:t>
            </a:r>
            <a:r>
              <a:rPr lang="en-GB" sz="3200" dirty="0" err="1">
                <a:solidFill>
                  <a:schemeClr val="tx1"/>
                </a:solidFill>
              </a:rPr>
              <a:t>yn</a:t>
            </a:r>
            <a:r>
              <a:rPr lang="en-GB" sz="3200" dirty="0">
                <a:solidFill>
                  <a:schemeClr val="tx1"/>
                </a:solidFill>
              </a:rPr>
              <a:t> </a:t>
            </a:r>
            <a:r>
              <a:rPr lang="en-GB" sz="3200" dirty="0" err="1">
                <a:solidFill>
                  <a:schemeClr val="tx1"/>
                </a:solidFill>
              </a:rPr>
              <a:t>fawr</a:t>
            </a:r>
            <a:endParaRPr lang="en-GB" sz="3200" dirty="0">
              <a:solidFill>
                <a:schemeClr val="tx1"/>
              </a:solidFill>
            </a:endParaRPr>
          </a:p>
          <a:p>
            <a:pPr algn="ctr"/>
            <a:endParaRPr lang="en-GB" sz="3200" dirty="0"/>
          </a:p>
          <a:p>
            <a:pPr algn="ctr"/>
            <a:r>
              <a:rPr lang="en-GB" sz="3200" dirty="0"/>
              <a:t>Thank you</a:t>
            </a:r>
          </a:p>
          <a:p>
            <a:pPr algn="ctr"/>
            <a:endParaRPr lang="en-GB" sz="2800" dirty="0">
              <a:solidFill>
                <a:schemeClr val="tx1"/>
              </a:solidFill>
            </a:endParaRPr>
          </a:p>
          <a:p>
            <a:pPr algn="ctr"/>
            <a:endParaRPr lang="en-GB" sz="2800" dirty="0">
              <a:solidFill>
                <a:schemeClr val="tx1"/>
              </a:solidFill>
            </a:endParaRPr>
          </a:p>
          <a:p>
            <a:pPr algn="ctr"/>
            <a:r>
              <a:rPr lang="en-GB" sz="1800" dirty="0">
                <a:solidFill>
                  <a:schemeClr val="tx1"/>
                </a:solidFill>
              </a:rPr>
              <a:t>Silas Jones</a:t>
            </a:r>
          </a:p>
          <a:p>
            <a:pPr algn="ctr"/>
            <a:r>
              <a:rPr lang="en-GB" sz="1800" dirty="0" err="1">
                <a:solidFill>
                  <a:schemeClr val="tx1"/>
                </a:solidFill>
              </a:rPr>
              <a:t>Rheolwr</a:t>
            </a:r>
            <a:r>
              <a:rPr lang="en-GB" sz="1800" dirty="0">
                <a:solidFill>
                  <a:schemeClr val="tx1"/>
                </a:solidFill>
              </a:rPr>
              <a:t> </a:t>
            </a:r>
            <a:r>
              <a:rPr lang="en-GB" sz="1800" dirty="0" err="1">
                <a:solidFill>
                  <a:schemeClr val="tx1"/>
                </a:solidFill>
              </a:rPr>
              <a:t>Prosiect</a:t>
            </a:r>
            <a:r>
              <a:rPr lang="en-GB" sz="1800" dirty="0">
                <a:solidFill>
                  <a:schemeClr val="tx1"/>
                </a:solidFill>
              </a:rPr>
              <a:t> Carbon </a:t>
            </a:r>
            <a:r>
              <a:rPr lang="en-GB" sz="1800" dirty="0" err="1">
                <a:solidFill>
                  <a:schemeClr val="tx1"/>
                </a:solidFill>
              </a:rPr>
              <a:t>Bositif</a:t>
            </a:r>
            <a:endParaRPr lang="en-GB" sz="1800" dirty="0">
              <a:solidFill>
                <a:schemeClr val="tx1"/>
              </a:solidFill>
            </a:endParaRPr>
          </a:p>
          <a:p>
            <a:pPr algn="ctr"/>
            <a:r>
              <a:rPr lang="en-GB" sz="1800" dirty="0"/>
              <a:t>Carbon Positive Project Manager</a:t>
            </a:r>
          </a:p>
          <a:p>
            <a:pPr algn="ctr"/>
            <a:r>
              <a:rPr lang="en-GB" sz="1800" dirty="0">
                <a:hlinkClick r:id="rId3"/>
              </a:rPr>
              <a:t>silas.jones@naturalresourceswales.gov.uk</a:t>
            </a:r>
            <a:r>
              <a:rPr lang="en-GB" sz="1800" dirty="0"/>
              <a:t> </a:t>
            </a:r>
          </a:p>
          <a:p>
            <a:endParaRPr lang="en-GB" dirty="0"/>
          </a:p>
        </p:txBody>
      </p:sp>
    </p:spTree>
    <p:extLst>
      <p:ext uri="{BB962C8B-B14F-4D97-AF65-F5344CB8AC3E}">
        <p14:creationId xmlns:p14="http://schemas.microsoft.com/office/powerpoint/2010/main" val="4248196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76249"/>
            <a:ext cx="6581775" cy="1008535"/>
          </a:xfrm>
        </p:spPr>
        <p:txBody>
          <a:bodyPr/>
          <a:lstStyle/>
          <a:p>
            <a:r>
              <a:rPr lang="en-GB" dirty="0">
                <a:solidFill>
                  <a:srgbClr val="0091A5"/>
                </a:solidFill>
              </a:rPr>
              <a:t>Learning from others</a:t>
            </a:r>
          </a:p>
        </p:txBody>
      </p:sp>
      <p:sp>
        <p:nvSpPr>
          <p:cNvPr id="3" name="Content Placeholder 2"/>
          <p:cNvSpPr>
            <a:spLocks noGrp="1"/>
          </p:cNvSpPr>
          <p:nvPr>
            <p:ph idx="1"/>
          </p:nvPr>
        </p:nvSpPr>
        <p:spPr>
          <a:xfrm>
            <a:off x="323851" y="1772816"/>
            <a:ext cx="7071764" cy="4536356"/>
          </a:xfrm>
        </p:spPr>
        <p:txBody>
          <a:bodyPr/>
          <a:lstStyle/>
          <a:p>
            <a:r>
              <a:rPr lang="en-GB" sz="2000" b="0" dirty="0">
                <a:solidFill>
                  <a:schemeClr val="tx1"/>
                </a:solidFill>
              </a:rPr>
              <a:t>From the beginning, we learnt from the ambitious and innovative approaches of others across the public, private and third sectors, for example:</a:t>
            </a:r>
          </a:p>
          <a:p>
            <a:pPr marL="342900" indent="-342900">
              <a:buFont typeface="Arial" panose="020B0604020202020204" pitchFamily="34" charset="0"/>
              <a:buChar char="•"/>
            </a:pPr>
            <a:r>
              <a:rPr lang="en-GB" sz="2000" b="0" dirty="0">
                <a:solidFill>
                  <a:schemeClr val="tx1"/>
                </a:solidFill>
              </a:rPr>
              <a:t>Ambitions to be Carbon Positive at Manchester Fire and Rescue Service</a:t>
            </a:r>
          </a:p>
          <a:p>
            <a:pPr marL="342900" indent="-342900">
              <a:buFont typeface="Arial" panose="020B0604020202020204" pitchFamily="34" charset="0"/>
              <a:buChar char="•"/>
            </a:pPr>
            <a:r>
              <a:rPr lang="en-GB" sz="2000" b="0" dirty="0">
                <a:solidFill>
                  <a:schemeClr val="tx1"/>
                </a:solidFill>
              </a:rPr>
              <a:t>Procurement in BT – stringent requirements in tender criteria for supplier action on climate change, </a:t>
            </a:r>
          </a:p>
          <a:p>
            <a:pPr marL="342900" indent="-342900">
              <a:buFont typeface="Arial" panose="020B0604020202020204" pitchFamily="34" charset="0"/>
              <a:buChar char="•"/>
            </a:pPr>
            <a:r>
              <a:rPr lang="en-GB" sz="2000" b="0" dirty="0">
                <a:solidFill>
                  <a:schemeClr val="tx1"/>
                </a:solidFill>
              </a:rPr>
              <a:t>Mitigation measures at National Trust – practical experience in energy efficiency, electric vehicle charging infrastructure and green energy.</a:t>
            </a:r>
          </a:p>
          <a:p>
            <a:endParaRPr lang="en-GB" sz="2000" b="0" dirty="0">
              <a:solidFill>
                <a:schemeClr val="tx1"/>
              </a:solidFill>
            </a:endParaRPr>
          </a:p>
          <a:p>
            <a:r>
              <a:rPr lang="en-GB" sz="2000" b="0" dirty="0">
                <a:solidFill>
                  <a:schemeClr val="tx1"/>
                </a:solidFill>
              </a:rPr>
              <a:t>We also benefitted from gathering our own staff’s ideas and existing approaches in our organisation. Our staff were pleased to see the organisation taking positive action on climate change.</a:t>
            </a:r>
          </a:p>
          <a:p>
            <a:endParaRPr lang="en-GB" sz="2200" b="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417" y="3396018"/>
            <a:ext cx="2134857" cy="100540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5615" y="1772816"/>
            <a:ext cx="1600660" cy="15794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2689" y="4671046"/>
            <a:ext cx="1303585" cy="1958939"/>
          </a:xfrm>
          <a:prstGeom prst="rect">
            <a:avLst/>
          </a:prstGeom>
        </p:spPr>
      </p:pic>
    </p:spTree>
    <p:extLst>
      <p:ext uri="{BB962C8B-B14F-4D97-AF65-F5344CB8AC3E}">
        <p14:creationId xmlns:p14="http://schemas.microsoft.com/office/powerpoint/2010/main" val="4072370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76249"/>
            <a:ext cx="6768430" cy="1255184"/>
          </a:xfrm>
        </p:spPr>
        <p:txBody>
          <a:bodyPr/>
          <a:lstStyle/>
          <a:p>
            <a:r>
              <a:rPr lang="en-GB" dirty="0">
                <a:solidFill>
                  <a:srgbClr val="0091A5"/>
                </a:solidFill>
              </a:rPr>
              <a:t>Challenges: The role of behavioural change</a:t>
            </a:r>
          </a:p>
        </p:txBody>
      </p:sp>
      <p:sp>
        <p:nvSpPr>
          <p:cNvPr id="3" name="Content Placeholder 2"/>
          <p:cNvSpPr>
            <a:spLocks noGrp="1"/>
          </p:cNvSpPr>
          <p:nvPr>
            <p:ph idx="1"/>
          </p:nvPr>
        </p:nvSpPr>
        <p:spPr>
          <a:xfrm>
            <a:off x="346457" y="1844824"/>
            <a:ext cx="8304572" cy="4536356"/>
          </a:xfrm>
        </p:spPr>
        <p:txBody>
          <a:bodyPr/>
          <a:lstStyle/>
          <a:p>
            <a:r>
              <a:rPr lang="en-GB" sz="2000" b="0" dirty="0">
                <a:solidFill>
                  <a:schemeClr val="tx1"/>
                </a:solidFill>
              </a:rPr>
              <a:t>Some of our key priorities are influenced by the behaviour of our staff, e.g. energy use, business travel and employee commute.</a:t>
            </a:r>
          </a:p>
          <a:p>
            <a:endParaRPr lang="en-GB" sz="2000" b="0" dirty="0">
              <a:solidFill>
                <a:srgbClr val="FF0000"/>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286" r="14039" b="10183"/>
          <a:stretch/>
        </p:blipFill>
        <p:spPr>
          <a:xfrm>
            <a:off x="4283968" y="3185244"/>
            <a:ext cx="4603630" cy="2833003"/>
          </a:xfrm>
          <a:prstGeom prst="rect">
            <a:avLst/>
          </a:prstGeom>
          <a:ln>
            <a:solidFill>
              <a:schemeClr val="accent1"/>
            </a:solidFill>
          </a:ln>
        </p:spPr>
      </p:pic>
      <p:sp>
        <p:nvSpPr>
          <p:cNvPr id="5" name="TextBox 4"/>
          <p:cNvSpPr txBox="1"/>
          <p:nvPr/>
        </p:nvSpPr>
        <p:spPr>
          <a:xfrm>
            <a:off x="320213" y="2708919"/>
            <a:ext cx="3531707" cy="3785652"/>
          </a:xfrm>
          <a:prstGeom prst="rect">
            <a:avLst/>
          </a:prstGeom>
          <a:solidFill>
            <a:srgbClr val="0091A5"/>
          </a:solidFill>
        </p:spPr>
        <p:txBody>
          <a:bodyPr wrap="square" rtlCol="0">
            <a:spAutoFit/>
          </a:bodyPr>
          <a:lstStyle/>
          <a:p>
            <a:r>
              <a:rPr lang="en-GB" sz="2000" dirty="0">
                <a:solidFill>
                  <a:schemeClr val="bg1"/>
                </a:solidFill>
              </a:rPr>
              <a:t>Challenges:</a:t>
            </a:r>
          </a:p>
          <a:p>
            <a:pPr marL="285750" indent="-285750">
              <a:buFont typeface="Arial" panose="020B0604020202020204" pitchFamily="34" charset="0"/>
              <a:buChar char="•"/>
            </a:pPr>
            <a:r>
              <a:rPr lang="en-GB" sz="2000" dirty="0">
                <a:solidFill>
                  <a:schemeClr val="bg1"/>
                </a:solidFill>
              </a:rPr>
              <a:t>Difficult to predict and measure impact</a:t>
            </a:r>
          </a:p>
          <a:p>
            <a:pPr marL="285750" indent="-285750">
              <a:buFont typeface="Arial" panose="020B0604020202020204" pitchFamily="34" charset="0"/>
              <a:buChar char="•"/>
            </a:pPr>
            <a:r>
              <a:rPr lang="en-GB" sz="2000" dirty="0">
                <a:solidFill>
                  <a:schemeClr val="bg1"/>
                </a:solidFill>
              </a:rPr>
              <a:t>Large organisation with over 1800 staff across over 60 sites</a:t>
            </a:r>
          </a:p>
          <a:p>
            <a:pPr marL="285750" indent="-285750">
              <a:buFont typeface="Arial" panose="020B0604020202020204" pitchFamily="34" charset="0"/>
              <a:buChar char="•"/>
            </a:pPr>
            <a:r>
              <a:rPr lang="en-GB" sz="2000" dirty="0">
                <a:solidFill>
                  <a:schemeClr val="bg1"/>
                </a:solidFill>
              </a:rPr>
              <a:t>Diverse sites and fleet</a:t>
            </a:r>
          </a:p>
          <a:p>
            <a:pPr marL="285750" indent="-285750">
              <a:buFont typeface="Arial" panose="020B0604020202020204" pitchFamily="34" charset="0"/>
              <a:buChar char="•"/>
            </a:pPr>
            <a:r>
              <a:rPr lang="en-GB" sz="2000" dirty="0">
                <a:solidFill>
                  <a:schemeClr val="bg1"/>
                </a:solidFill>
              </a:rPr>
              <a:t>Developing universal materials</a:t>
            </a:r>
          </a:p>
          <a:p>
            <a:pPr marL="285750" indent="-285750">
              <a:buFont typeface="Arial" panose="020B0604020202020204" pitchFamily="34" charset="0"/>
              <a:buChar char="•"/>
            </a:pPr>
            <a:r>
              <a:rPr lang="en-GB" sz="2000" dirty="0">
                <a:solidFill>
                  <a:schemeClr val="bg1"/>
                </a:solidFill>
              </a:rPr>
              <a:t>Uncertainties around potential to scale up and over time</a:t>
            </a:r>
          </a:p>
        </p:txBody>
      </p:sp>
    </p:spTree>
    <p:extLst>
      <p:ext uri="{BB962C8B-B14F-4D97-AF65-F5344CB8AC3E}">
        <p14:creationId xmlns:p14="http://schemas.microsoft.com/office/powerpoint/2010/main" val="3847786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76249"/>
            <a:ext cx="6581775" cy="1253257"/>
          </a:xfrm>
        </p:spPr>
        <p:txBody>
          <a:bodyPr/>
          <a:lstStyle/>
          <a:p>
            <a:r>
              <a:rPr lang="en-GB" dirty="0">
                <a:solidFill>
                  <a:srgbClr val="0091A5"/>
                </a:solidFill>
              </a:rPr>
              <a:t>Challenges: Reducing carbon in our procurement</a:t>
            </a:r>
          </a:p>
        </p:txBody>
      </p:sp>
      <p:pic>
        <p:nvPicPr>
          <p:cNvPr id="4" name="Picture 3"/>
          <p:cNvPicPr>
            <a:picLocks noChangeAspect="1"/>
          </p:cNvPicPr>
          <p:nvPr/>
        </p:nvPicPr>
        <p:blipFill rotWithShape="1">
          <a:blip r:embed="rId2"/>
          <a:srcRect l="16138" t="23387" r="16138" b="6579"/>
          <a:stretch/>
        </p:blipFill>
        <p:spPr>
          <a:xfrm>
            <a:off x="4889401" y="1932123"/>
            <a:ext cx="4032448" cy="2344447"/>
          </a:xfrm>
          <a:prstGeom prst="rect">
            <a:avLst/>
          </a:prstGeom>
          <a:ln>
            <a:solidFill>
              <a:srgbClr val="0091A5"/>
            </a:solidFill>
          </a:ln>
        </p:spPr>
      </p:pic>
      <p:sp>
        <p:nvSpPr>
          <p:cNvPr id="3" name="TextBox 2"/>
          <p:cNvSpPr txBox="1"/>
          <p:nvPr/>
        </p:nvSpPr>
        <p:spPr>
          <a:xfrm>
            <a:off x="359532" y="2134850"/>
            <a:ext cx="4176464" cy="1938992"/>
          </a:xfrm>
          <a:prstGeom prst="rect">
            <a:avLst/>
          </a:prstGeom>
          <a:solidFill>
            <a:srgbClr val="0091A5"/>
          </a:solidFill>
        </p:spPr>
        <p:txBody>
          <a:bodyPr wrap="square" rtlCol="0">
            <a:spAutoFit/>
          </a:bodyPr>
          <a:lstStyle/>
          <a:p>
            <a:r>
              <a:rPr lang="en-GB" sz="2000" dirty="0">
                <a:solidFill>
                  <a:schemeClr val="bg1"/>
                </a:solidFill>
              </a:rPr>
              <a:t>Challenges:</a:t>
            </a:r>
          </a:p>
          <a:p>
            <a:pPr marL="285750" indent="-285750">
              <a:buFont typeface="Arial" panose="020B0604020202020204" pitchFamily="34" charset="0"/>
              <a:buChar char="•"/>
            </a:pPr>
            <a:r>
              <a:rPr lang="en-GB" sz="2000" dirty="0">
                <a:solidFill>
                  <a:schemeClr val="bg1"/>
                </a:solidFill>
              </a:rPr>
              <a:t>Diversity of goods and services purchased</a:t>
            </a:r>
          </a:p>
          <a:p>
            <a:pPr marL="285750" indent="-285750">
              <a:buFont typeface="Arial" panose="020B0604020202020204" pitchFamily="34" charset="0"/>
              <a:buChar char="•"/>
            </a:pPr>
            <a:r>
              <a:rPr lang="en-GB" sz="2000" dirty="0">
                <a:solidFill>
                  <a:schemeClr val="bg1"/>
                </a:solidFill>
              </a:rPr>
              <a:t>Significant numbers of suppliers</a:t>
            </a:r>
          </a:p>
          <a:p>
            <a:pPr marL="285750" indent="-285750">
              <a:buFont typeface="Arial" panose="020B0604020202020204" pitchFamily="34" charset="0"/>
              <a:buChar char="•"/>
            </a:pPr>
            <a:r>
              <a:rPr lang="en-GB" sz="2000" dirty="0">
                <a:solidFill>
                  <a:schemeClr val="bg1"/>
                </a:solidFill>
              </a:rPr>
              <a:t>Limited influence over some aspects of our supply chain</a:t>
            </a:r>
          </a:p>
        </p:txBody>
      </p:sp>
      <p:sp>
        <p:nvSpPr>
          <p:cNvPr id="6" name="TextBox 5"/>
          <p:cNvSpPr txBox="1"/>
          <p:nvPr/>
        </p:nvSpPr>
        <p:spPr>
          <a:xfrm>
            <a:off x="359532" y="4479186"/>
            <a:ext cx="8424936" cy="1015663"/>
          </a:xfrm>
          <a:prstGeom prst="rect">
            <a:avLst/>
          </a:prstGeom>
          <a:noFill/>
        </p:spPr>
        <p:txBody>
          <a:bodyPr wrap="square" rtlCol="0">
            <a:spAutoFit/>
          </a:bodyPr>
          <a:lstStyle/>
          <a:p>
            <a:r>
              <a:rPr lang="en-GB" sz="2000" dirty="0"/>
              <a:t>Addressing these challenges requires long-term commitment, engagement with suppliers and influencing the National Procurement Service (NPS).</a:t>
            </a:r>
          </a:p>
        </p:txBody>
      </p:sp>
    </p:spTree>
    <p:extLst>
      <p:ext uri="{BB962C8B-B14F-4D97-AF65-F5344CB8AC3E}">
        <p14:creationId xmlns:p14="http://schemas.microsoft.com/office/powerpoint/2010/main" val="598499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724" y="476672"/>
            <a:ext cx="6581775" cy="1584176"/>
          </a:xfrm>
        </p:spPr>
        <p:txBody>
          <a:bodyPr/>
          <a:lstStyle/>
          <a:p>
            <a:r>
              <a:rPr lang="en-GB" dirty="0">
                <a:solidFill>
                  <a:srgbClr val="0091A5"/>
                </a:solidFill>
              </a:rPr>
              <a:t>Natural Resources Wales (NRW) is committed to positive action on climate change</a:t>
            </a:r>
          </a:p>
        </p:txBody>
      </p:sp>
      <p:sp>
        <p:nvSpPr>
          <p:cNvPr id="3" name="Content Placeholder 2"/>
          <p:cNvSpPr>
            <a:spLocks noGrp="1"/>
          </p:cNvSpPr>
          <p:nvPr>
            <p:ph idx="1"/>
          </p:nvPr>
        </p:nvSpPr>
        <p:spPr>
          <a:xfrm>
            <a:off x="447595" y="2060848"/>
            <a:ext cx="6068621" cy="4032300"/>
          </a:xfrm>
        </p:spPr>
        <p:txBody>
          <a:bodyPr/>
          <a:lstStyle/>
          <a:p>
            <a:r>
              <a:rPr lang="en-GB" sz="2000" b="0" dirty="0">
                <a:solidFill>
                  <a:srgbClr val="2D962D"/>
                </a:solidFill>
              </a:rPr>
              <a:t>Pursuing opportunities to decarbonise helps us to:</a:t>
            </a:r>
          </a:p>
          <a:p>
            <a:endParaRPr lang="en-GB" sz="1000" b="0" dirty="0">
              <a:solidFill>
                <a:schemeClr val="tx1"/>
              </a:solidFill>
            </a:endParaRPr>
          </a:p>
          <a:p>
            <a:pPr marL="342900" indent="-342900">
              <a:lnSpc>
                <a:spcPct val="90000"/>
              </a:lnSpc>
              <a:buFont typeface="Arial" panose="020B0604020202020204" pitchFamily="34" charset="0"/>
              <a:buChar char="•"/>
              <a:defRPr/>
            </a:pPr>
            <a:r>
              <a:rPr lang="en-GB" sz="2000" b="0" dirty="0">
                <a:ln w="0"/>
                <a:solidFill>
                  <a:schemeClr val="tx1"/>
                </a:solidFill>
              </a:rPr>
              <a:t>Deliver on NRW’s purpose to ensure the environment and natural resources of Wales are sustainably maintained, enhanced and used, now and in the future. </a:t>
            </a:r>
            <a:endParaRPr lang="en-GB" sz="2000" b="0" dirty="0">
              <a:solidFill>
                <a:schemeClr val="tx1"/>
              </a:solidFill>
            </a:endParaRPr>
          </a:p>
          <a:p>
            <a:pPr>
              <a:lnSpc>
                <a:spcPct val="90000"/>
              </a:lnSpc>
              <a:defRPr/>
            </a:pPr>
            <a:endParaRPr lang="en-GB" sz="2000" b="0" dirty="0">
              <a:ln w="0"/>
              <a:solidFill>
                <a:schemeClr val="tx1"/>
              </a:solidFill>
            </a:endParaRPr>
          </a:p>
          <a:p>
            <a:pPr marL="342900" indent="-342900">
              <a:lnSpc>
                <a:spcPct val="90000"/>
              </a:lnSpc>
              <a:buFont typeface="Arial" panose="020B0604020202020204" pitchFamily="34" charset="0"/>
              <a:buChar char="•"/>
              <a:defRPr/>
            </a:pPr>
            <a:r>
              <a:rPr lang="en-GB" sz="2000" b="0" dirty="0">
                <a:ln w="0"/>
                <a:solidFill>
                  <a:schemeClr val="tx1"/>
                </a:solidFill>
              </a:rPr>
              <a:t>Deliver against the requirements of the Environment Act, e.g. contributing to Carbon Budgets and emissions reductions targets.</a:t>
            </a:r>
          </a:p>
          <a:p>
            <a:pPr>
              <a:lnSpc>
                <a:spcPct val="90000"/>
              </a:lnSpc>
              <a:defRPr/>
            </a:pPr>
            <a:endParaRPr lang="en-GB" sz="2000" b="0" dirty="0">
              <a:ln w="0"/>
              <a:solidFill>
                <a:schemeClr val="tx1"/>
              </a:solidFill>
            </a:endParaRPr>
          </a:p>
          <a:p>
            <a:pPr marL="342900" indent="-342900">
              <a:lnSpc>
                <a:spcPct val="90000"/>
              </a:lnSpc>
              <a:buFont typeface="Arial" panose="020B0604020202020204" pitchFamily="34" charset="0"/>
              <a:buChar char="•"/>
              <a:defRPr/>
            </a:pPr>
            <a:r>
              <a:rPr lang="en-GB" sz="2000" b="0" dirty="0">
                <a:ln w="0"/>
                <a:solidFill>
                  <a:schemeClr val="tx1"/>
                </a:solidFill>
              </a:rPr>
              <a:t>Maximise our contribution to the seven Well-being Goals under the Well-being of Future Generations Act, e.g. contributing to ‘an innovative, productive, low carbon society’ (A prosperous Wales).</a:t>
            </a:r>
          </a:p>
          <a:p>
            <a:pPr marL="342900" indent="-342900">
              <a:lnSpc>
                <a:spcPct val="90000"/>
              </a:lnSpc>
              <a:buFont typeface="Arial" panose="020B0604020202020204" pitchFamily="34" charset="0"/>
              <a:buChar char="•"/>
              <a:defRPr/>
            </a:pPr>
            <a:endParaRPr lang="en-GB" sz="2000" b="0" dirty="0">
              <a:ln w="0"/>
              <a:solidFill>
                <a:schemeClr val="tx1"/>
              </a:solidFill>
            </a:endParaRPr>
          </a:p>
          <a:p>
            <a:pPr marL="342900" indent="-342900">
              <a:lnSpc>
                <a:spcPct val="90000"/>
              </a:lnSpc>
              <a:buFont typeface="Arial" panose="020B0604020202020204" pitchFamily="34" charset="0"/>
              <a:buChar char="•"/>
              <a:defRPr/>
            </a:pPr>
            <a:endParaRPr lang="en-GB" sz="2000" dirty="0">
              <a:solidFill>
                <a:schemeClr val="tx1"/>
              </a:solidFill>
            </a:endParaRPr>
          </a:p>
          <a:p>
            <a:pPr marL="342900" indent="-342900">
              <a:buFont typeface="Arial" panose="020B0604020202020204" pitchFamily="34" charset="0"/>
              <a:buChar char="•"/>
            </a:pPr>
            <a:endParaRPr lang="en-GB"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2994" r="19223"/>
          <a:stretch/>
        </p:blipFill>
        <p:spPr>
          <a:xfrm>
            <a:off x="6516216" y="1880754"/>
            <a:ext cx="2430457" cy="4824536"/>
          </a:xfrm>
          <a:prstGeom prst="rect">
            <a:avLst/>
          </a:prstGeom>
          <a:ln>
            <a:solidFill>
              <a:schemeClr val="accent1"/>
            </a:solidFill>
          </a:ln>
        </p:spPr>
      </p:pic>
    </p:spTree>
    <p:extLst>
      <p:ext uri="{BB962C8B-B14F-4D97-AF65-F5344CB8AC3E}">
        <p14:creationId xmlns:p14="http://schemas.microsoft.com/office/powerpoint/2010/main" val="1008816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2063267"/>
            <a:ext cx="5362296" cy="4536356"/>
          </a:xfrm>
        </p:spPr>
        <p:txBody>
          <a:bodyPr/>
          <a:lstStyle/>
          <a:p>
            <a:pPr marL="342900" indent="-342900">
              <a:buFont typeface="Arial" panose="020B0604020202020204" pitchFamily="34" charset="0"/>
              <a:buChar char="•"/>
            </a:pPr>
            <a:r>
              <a:rPr lang="en-GB" sz="2000" b="0" dirty="0">
                <a:solidFill>
                  <a:schemeClr val="tx1"/>
                </a:solidFill>
              </a:rPr>
              <a:t>Part of NRW’s wider work on climate change, e.g. adaptation action and enabling renewable energy on the estate.</a:t>
            </a:r>
          </a:p>
          <a:p>
            <a:pPr marL="342900" indent="-342900">
              <a:buFont typeface="Arial" panose="020B0604020202020204" pitchFamily="34" charset="0"/>
              <a:buChar char="•"/>
            </a:pPr>
            <a:endParaRPr lang="en-GB" sz="2000" b="0" dirty="0">
              <a:solidFill>
                <a:schemeClr val="tx1"/>
              </a:solidFill>
            </a:endParaRPr>
          </a:p>
          <a:p>
            <a:pPr marL="342900" indent="-342900">
              <a:buFont typeface="Arial" panose="020B0604020202020204" pitchFamily="34" charset="0"/>
              <a:buChar char="•"/>
            </a:pPr>
            <a:r>
              <a:rPr lang="en-GB" sz="2000" b="0" dirty="0">
                <a:solidFill>
                  <a:schemeClr val="tx1"/>
                </a:solidFill>
              </a:rPr>
              <a:t>Initially funded by the Welsh Government to show leadership in decarbonisation in Wales’ public sector and to share our approach and experience to </a:t>
            </a:r>
            <a:r>
              <a:rPr lang="en-GB" sz="2000" b="0" dirty="0">
                <a:ln w="0"/>
                <a:solidFill>
                  <a:schemeClr val="tx1"/>
                </a:solidFill>
              </a:rPr>
              <a:t>h</a:t>
            </a:r>
            <a:r>
              <a:rPr lang="en-GB" altLang="en-US" sz="2000" b="0" dirty="0">
                <a:ln w="0"/>
                <a:solidFill>
                  <a:schemeClr val="tx1"/>
                </a:solidFill>
              </a:rPr>
              <a:t>elp facilitate wider low carbon transition.  </a:t>
            </a:r>
          </a:p>
          <a:p>
            <a:pPr marL="342900" indent="-342900">
              <a:buFont typeface="Arial" panose="020B0604020202020204" pitchFamily="34" charset="0"/>
              <a:buChar char="•"/>
            </a:pPr>
            <a:endParaRPr lang="en-GB" altLang="en-US" sz="2000" b="0" dirty="0">
              <a:ln w="0"/>
              <a:solidFill>
                <a:schemeClr val="tx1"/>
              </a:solidFill>
            </a:endParaRPr>
          </a:p>
          <a:p>
            <a:pPr marL="342900" indent="-342900">
              <a:buFont typeface="Arial" panose="020B0604020202020204" pitchFamily="34" charset="0"/>
              <a:buChar char="•"/>
            </a:pPr>
            <a:r>
              <a:rPr lang="en-GB" sz="2000" b="0" dirty="0">
                <a:solidFill>
                  <a:schemeClr val="tx1"/>
                </a:solidFill>
              </a:rPr>
              <a:t>Exploring how our organisation can address its carbon impact across buildings, transport, land and operational assets, and procurement of goods and services. </a:t>
            </a:r>
          </a:p>
          <a:p>
            <a:endParaRPr lang="en-GB" sz="2000" b="0" dirty="0"/>
          </a:p>
          <a:p>
            <a:endParaRPr lang="en-GB" sz="2000" dirty="0"/>
          </a:p>
        </p:txBody>
      </p:sp>
      <p:sp>
        <p:nvSpPr>
          <p:cNvPr id="5" name="Title 1"/>
          <p:cNvSpPr txBox="1">
            <a:spLocks/>
          </p:cNvSpPr>
          <p:nvPr/>
        </p:nvSpPr>
        <p:spPr>
          <a:xfrm>
            <a:off x="323850" y="476672"/>
            <a:ext cx="7632526" cy="1512168"/>
          </a:xfrm>
          <a:prstGeom prst="rect">
            <a:avLst/>
          </a:prstGeom>
        </p:spPr>
        <p:txBody>
          <a:bodyPr vert="horz" lIns="0" tIns="0" rIns="0" bIns="0" rtlCol="0" anchor="ctr">
            <a:no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r>
              <a:rPr lang="en-GB" dirty="0">
                <a:solidFill>
                  <a:srgbClr val="0091A5"/>
                </a:solidFill>
              </a:rPr>
              <a:t>Carbon Positive Project</a:t>
            </a:r>
          </a:p>
          <a:p>
            <a:endParaRPr lang="en-GB" sz="1000" b="0" i="1" dirty="0">
              <a:solidFill>
                <a:srgbClr val="2D962D"/>
              </a:solidFill>
            </a:endParaRPr>
          </a:p>
          <a:p>
            <a:r>
              <a:rPr lang="en-GB" sz="2200" b="0" i="1" dirty="0">
                <a:solidFill>
                  <a:srgbClr val="2D962D"/>
                </a:solidFill>
              </a:rPr>
              <a:t>NRW becoming an exemplar in carbon management and sharing best practice for use across the Welsh public sector</a:t>
            </a:r>
            <a:endParaRPr lang="en-GB" sz="2200" dirty="0">
              <a:solidFill>
                <a:srgbClr val="0091A5"/>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251"/>
          <a:stretch/>
        </p:blipFill>
        <p:spPr>
          <a:xfrm rot="16200000">
            <a:off x="5193534" y="2665869"/>
            <a:ext cx="4392488" cy="3187285"/>
          </a:xfrm>
          <a:prstGeom prst="rect">
            <a:avLst/>
          </a:prstGeom>
          <a:ln>
            <a:solidFill>
              <a:schemeClr val="accent1"/>
            </a:solidFill>
          </a:ln>
        </p:spPr>
      </p:pic>
    </p:spTree>
    <p:extLst>
      <p:ext uri="{BB962C8B-B14F-4D97-AF65-F5344CB8AC3E}">
        <p14:creationId xmlns:p14="http://schemas.microsoft.com/office/powerpoint/2010/main" val="4035308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1408" y="2285626"/>
            <a:ext cx="5878784" cy="461665"/>
          </a:xfrm>
          <a:prstGeom prst="rect">
            <a:avLst/>
          </a:prstGeom>
          <a:noFill/>
        </p:spPr>
        <p:txBody>
          <a:bodyPr wrap="square" rtlCol="0">
            <a:spAutoFit/>
          </a:bodyPr>
          <a:lstStyle/>
          <a:p>
            <a:pPr marL="342900" indent="-342900">
              <a:buAutoNum type="arabicPeriod"/>
            </a:pPr>
            <a:r>
              <a:rPr lang="en-GB" sz="2400" dirty="0"/>
              <a:t>Calculating NRW’s net carbon status</a:t>
            </a:r>
          </a:p>
        </p:txBody>
      </p:sp>
      <p:sp>
        <p:nvSpPr>
          <p:cNvPr id="4" name="TextBox 3"/>
          <p:cNvSpPr txBox="1"/>
          <p:nvPr/>
        </p:nvSpPr>
        <p:spPr>
          <a:xfrm>
            <a:off x="421408" y="3203317"/>
            <a:ext cx="5878784" cy="461665"/>
          </a:xfrm>
          <a:prstGeom prst="rect">
            <a:avLst/>
          </a:prstGeom>
          <a:noFill/>
        </p:spPr>
        <p:txBody>
          <a:bodyPr wrap="square" rtlCol="0">
            <a:spAutoFit/>
          </a:bodyPr>
          <a:lstStyle/>
          <a:p>
            <a:r>
              <a:rPr lang="en-GB" sz="2400" dirty="0"/>
              <a:t>2. Evaluating options for mitigation</a:t>
            </a:r>
          </a:p>
        </p:txBody>
      </p:sp>
      <p:sp>
        <p:nvSpPr>
          <p:cNvPr id="5" name="TextBox 4"/>
          <p:cNvSpPr txBox="1"/>
          <p:nvPr/>
        </p:nvSpPr>
        <p:spPr>
          <a:xfrm>
            <a:off x="421408" y="4121008"/>
            <a:ext cx="5878784" cy="461665"/>
          </a:xfrm>
          <a:prstGeom prst="rect">
            <a:avLst/>
          </a:prstGeom>
          <a:noFill/>
        </p:spPr>
        <p:txBody>
          <a:bodyPr wrap="square" rtlCol="0">
            <a:spAutoFit/>
          </a:bodyPr>
          <a:lstStyle/>
          <a:p>
            <a:r>
              <a:rPr lang="en-GB" sz="2400" dirty="0"/>
              <a:t>3. Demonstration Projects</a:t>
            </a:r>
          </a:p>
        </p:txBody>
      </p:sp>
      <p:sp>
        <p:nvSpPr>
          <p:cNvPr id="6" name="TextBox 5"/>
          <p:cNvSpPr txBox="1"/>
          <p:nvPr/>
        </p:nvSpPr>
        <p:spPr>
          <a:xfrm>
            <a:off x="421408" y="5947908"/>
            <a:ext cx="8399064" cy="461665"/>
          </a:xfrm>
          <a:prstGeom prst="rect">
            <a:avLst/>
          </a:prstGeom>
          <a:noFill/>
        </p:spPr>
        <p:txBody>
          <a:bodyPr wrap="square" rtlCol="0">
            <a:spAutoFit/>
          </a:bodyPr>
          <a:lstStyle/>
          <a:p>
            <a:r>
              <a:rPr lang="en-GB" sz="2400" dirty="0"/>
              <a:t>5. Developing an action plan</a:t>
            </a:r>
          </a:p>
        </p:txBody>
      </p:sp>
      <p:sp>
        <p:nvSpPr>
          <p:cNvPr id="7" name="TextBox 6"/>
          <p:cNvSpPr txBox="1"/>
          <p:nvPr/>
        </p:nvSpPr>
        <p:spPr>
          <a:xfrm>
            <a:off x="421408" y="5034458"/>
            <a:ext cx="6837160" cy="461665"/>
          </a:xfrm>
          <a:prstGeom prst="rect">
            <a:avLst/>
          </a:prstGeom>
          <a:noFill/>
        </p:spPr>
        <p:txBody>
          <a:bodyPr wrap="square" rtlCol="0">
            <a:spAutoFit/>
          </a:bodyPr>
          <a:lstStyle/>
          <a:p>
            <a:r>
              <a:rPr lang="en-GB" sz="2400" dirty="0"/>
              <a:t>4. Communications and working with others</a:t>
            </a:r>
          </a:p>
        </p:txBody>
      </p:sp>
      <p:pic>
        <p:nvPicPr>
          <p:cNvPr id="8" name="Content Placeholder 3"/>
          <p:cNvPicPr>
            <a:picLocks noGrp="1" noChangeAspect="1"/>
          </p:cNvPicPr>
          <p:nvPr>
            <p:ph idx="1"/>
          </p:nvPr>
        </p:nvPicPr>
        <p:blipFill rotWithShape="1">
          <a:blip r:embed="rId3"/>
          <a:srcRect l="29392" t="16153" r="29735" b="6529"/>
          <a:stretch/>
        </p:blipFill>
        <p:spPr>
          <a:xfrm>
            <a:off x="5889534" y="1726536"/>
            <a:ext cx="3110289" cy="3307921"/>
          </a:xfrm>
          <a:prstGeom prst="rect">
            <a:avLst/>
          </a:prstGeom>
          <a:ln>
            <a:solidFill>
              <a:srgbClr val="0091A5"/>
            </a:solidFill>
          </a:ln>
        </p:spPr>
      </p:pic>
      <p:sp>
        <p:nvSpPr>
          <p:cNvPr id="9" name="Title 1"/>
          <p:cNvSpPr>
            <a:spLocks noGrp="1"/>
          </p:cNvSpPr>
          <p:nvPr>
            <p:ph type="title"/>
          </p:nvPr>
        </p:nvSpPr>
        <p:spPr>
          <a:xfrm>
            <a:off x="304664" y="427404"/>
            <a:ext cx="6935040" cy="1299131"/>
          </a:xfrm>
        </p:spPr>
        <p:txBody>
          <a:bodyPr/>
          <a:lstStyle/>
          <a:p>
            <a:r>
              <a:rPr lang="en-GB" dirty="0">
                <a:solidFill>
                  <a:srgbClr val="0091A5"/>
                </a:solidFill>
              </a:rPr>
              <a:t>How we delivered a comprehensive approach to carbon management</a:t>
            </a:r>
          </a:p>
        </p:txBody>
      </p:sp>
    </p:spTree>
    <p:extLst>
      <p:ext uri="{BB962C8B-B14F-4D97-AF65-F5344CB8AC3E}">
        <p14:creationId xmlns:p14="http://schemas.microsoft.com/office/powerpoint/2010/main" val="2203314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8445"/>
            <a:ext cx="6581775" cy="934331"/>
          </a:xfrm>
        </p:spPr>
        <p:txBody>
          <a:bodyPr/>
          <a:lstStyle/>
          <a:p>
            <a:r>
              <a:rPr lang="en-GB" dirty="0">
                <a:solidFill>
                  <a:srgbClr val="0091A5"/>
                </a:solidFill>
              </a:rPr>
              <a:t>Governance</a:t>
            </a:r>
          </a:p>
        </p:txBody>
      </p:sp>
      <p:sp>
        <p:nvSpPr>
          <p:cNvPr id="3" name="Content Placeholder 2"/>
          <p:cNvSpPr>
            <a:spLocks noGrp="1"/>
          </p:cNvSpPr>
          <p:nvPr>
            <p:ph idx="1"/>
          </p:nvPr>
        </p:nvSpPr>
        <p:spPr>
          <a:xfrm>
            <a:off x="395536" y="1412776"/>
            <a:ext cx="8496944" cy="5328592"/>
          </a:xfrm>
        </p:spPr>
        <p:txBody>
          <a:bodyPr/>
          <a:lstStyle/>
          <a:p>
            <a:r>
              <a:rPr lang="en-GB" sz="2000" b="0" dirty="0">
                <a:solidFill>
                  <a:schemeClr val="tx1"/>
                </a:solidFill>
              </a:rPr>
              <a:t>Our </a:t>
            </a:r>
            <a:r>
              <a:rPr lang="en-GB" sz="2000" dirty="0">
                <a:solidFill>
                  <a:schemeClr val="tx1"/>
                </a:solidFill>
              </a:rPr>
              <a:t>core project team </a:t>
            </a:r>
            <a:r>
              <a:rPr lang="en-GB" sz="2000" b="0" dirty="0">
                <a:solidFill>
                  <a:schemeClr val="tx1"/>
                </a:solidFill>
              </a:rPr>
              <a:t>for delivery:</a:t>
            </a:r>
          </a:p>
          <a:p>
            <a:r>
              <a:rPr lang="en-GB" sz="2000" b="0" dirty="0">
                <a:solidFill>
                  <a:schemeClr val="tx1"/>
                </a:solidFill>
              </a:rPr>
              <a:t>Silas Jones– </a:t>
            </a:r>
            <a:r>
              <a:rPr lang="en-GB" sz="2000" b="0" i="1" dirty="0">
                <a:solidFill>
                  <a:schemeClr val="tx1"/>
                </a:solidFill>
              </a:rPr>
              <a:t>Project Manager</a:t>
            </a:r>
          </a:p>
          <a:p>
            <a:r>
              <a:rPr lang="en-GB" sz="2000" b="0" dirty="0">
                <a:solidFill>
                  <a:schemeClr val="tx1"/>
                </a:solidFill>
              </a:rPr>
              <a:t>Ffion Williams (maternity cover for Anna Jones) – </a:t>
            </a:r>
            <a:r>
              <a:rPr lang="en-GB" sz="2000" b="0" i="1" dirty="0">
                <a:solidFill>
                  <a:schemeClr val="tx1"/>
                </a:solidFill>
              </a:rPr>
              <a:t>Carbon Management and Climate Risk Advisor</a:t>
            </a:r>
          </a:p>
          <a:p>
            <a:r>
              <a:rPr lang="en-GB" sz="2000" b="0" dirty="0">
                <a:solidFill>
                  <a:schemeClr val="tx1"/>
                </a:solidFill>
              </a:rPr>
              <a:t>2 Carbon Positive Advisors – Filled but not yet started work</a:t>
            </a:r>
            <a:endParaRPr lang="en-GB" sz="2000" b="0" i="1" dirty="0">
              <a:solidFill>
                <a:schemeClr val="tx1"/>
              </a:solidFill>
            </a:endParaRPr>
          </a:p>
          <a:p>
            <a:r>
              <a:rPr lang="en-GB" sz="2000" b="0" dirty="0">
                <a:solidFill>
                  <a:schemeClr val="tx1"/>
                </a:solidFill>
              </a:rPr>
              <a:t>Working together with Clive Walmsley – </a:t>
            </a:r>
            <a:r>
              <a:rPr lang="en-GB" sz="2000" b="0" i="1" dirty="0">
                <a:solidFill>
                  <a:schemeClr val="tx1"/>
                </a:solidFill>
              </a:rPr>
              <a:t>Senior Climate Change Advisor </a:t>
            </a:r>
          </a:p>
          <a:p>
            <a:endParaRPr lang="en-GB" sz="2000" b="0" dirty="0">
              <a:solidFill>
                <a:schemeClr val="tx1"/>
              </a:solidFill>
            </a:endParaRPr>
          </a:p>
          <a:p>
            <a:r>
              <a:rPr lang="en-GB" sz="2000" b="0" dirty="0">
                <a:solidFill>
                  <a:schemeClr val="tx1"/>
                </a:solidFill>
              </a:rPr>
              <a:t>We built up a wider </a:t>
            </a:r>
            <a:r>
              <a:rPr lang="en-GB" sz="2000" dirty="0">
                <a:solidFill>
                  <a:schemeClr val="tx1"/>
                </a:solidFill>
              </a:rPr>
              <a:t>Practitioners Group </a:t>
            </a:r>
            <a:r>
              <a:rPr lang="en-GB" sz="2000" b="0" dirty="0">
                <a:solidFill>
                  <a:schemeClr val="tx1"/>
                </a:solidFill>
              </a:rPr>
              <a:t>of key staff across NRW; contributing specialist knowledge, delivering demonstration projects and helping to embed carbon management across the organisation.</a:t>
            </a:r>
          </a:p>
          <a:p>
            <a:endParaRPr lang="en-GB" sz="2000" b="0" dirty="0">
              <a:solidFill>
                <a:schemeClr val="tx1"/>
              </a:solidFill>
            </a:endParaRPr>
          </a:p>
          <a:p>
            <a:r>
              <a:rPr lang="en-GB" sz="2000" b="0" dirty="0">
                <a:solidFill>
                  <a:schemeClr val="tx1"/>
                </a:solidFill>
              </a:rPr>
              <a:t>Overseen by our </a:t>
            </a:r>
            <a:r>
              <a:rPr lang="en-GB" sz="2000" dirty="0">
                <a:solidFill>
                  <a:schemeClr val="tx1"/>
                </a:solidFill>
              </a:rPr>
              <a:t>Project Steering Group</a:t>
            </a:r>
            <a:r>
              <a:rPr lang="en-GB" sz="2000" b="0" dirty="0">
                <a:solidFill>
                  <a:schemeClr val="tx1"/>
                </a:solidFill>
              </a:rPr>
              <a:t>; engaging leadership and management from across the organisation in decarbonisation.  </a:t>
            </a:r>
          </a:p>
          <a:p>
            <a:endParaRPr lang="en-GB" sz="2000" b="0" dirty="0">
              <a:solidFill>
                <a:schemeClr val="tx1"/>
              </a:solidFill>
            </a:endParaRPr>
          </a:p>
          <a:p>
            <a:r>
              <a:rPr lang="en-GB" sz="2000" b="0" dirty="0">
                <a:solidFill>
                  <a:schemeClr val="tx1"/>
                </a:solidFill>
              </a:rPr>
              <a:t>Moving governance to a </a:t>
            </a:r>
            <a:r>
              <a:rPr lang="en-GB" sz="2000" dirty="0">
                <a:solidFill>
                  <a:schemeClr val="tx1"/>
                </a:solidFill>
              </a:rPr>
              <a:t>Climate Change and Decarbonisation Board </a:t>
            </a:r>
          </a:p>
          <a:p>
            <a:endParaRPr lang="en-GB" sz="2300" dirty="0">
              <a:solidFill>
                <a:schemeClr val="tx1"/>
              </a:solidFill>
            </a:endParaRPr>
          </a:p>
          <a:p>
            <a:endParaRPr lang="en-GB" sz="2300" b="0" dirty="0">
              <a:solidFill>
                <a:schemeClr val="tx1"/>
              </a:solidFill>
            </a:endParaRPr>
          </a:p>
          <a:p>
            <a:endParaRPr lang="en-GB" sz="2300" dirty="0"/>
          </a:p>
        </p:txBody>
      </p:sp>
    </p:spTree>
    <p:extLst>
      <p:ext uri="{BB962C8B-B14F-4D97-AF65-F5344CB8AC3E}">
        <p14:creationId xmlns:p14="http://schemas.microsoft.com/office/powerpoint/2010/main" val="490753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963" t="20586" r="6688" b="9381"/>
          <a:stretch/>
        </p:blipFill>
        <p:spPr>
          <a:xfrm>
            <a:off x="322690" y="3083953"/>
            <a:ext cx="8353765" cy="3600762"/>
          </a:xfrm>
          <a:prstGeom prst="rect">
            <a:avLst/>
          </a:prstGeom>
          <a:ln>
            <a:solidFill>
              <a:srgbClr val="0091A5"/>
            </a:solidFill>
          </a:ln>
        </p:spPr>
      </p:pic>
      <p:sp>
        <p:nvSpPr>
          <p:cNvPr id="5" name="Title 1"/>
          <p:cNvSpPr>
            <a:spLocks noGrp="1"/>
          </p:cNvSpPr>
          <p:nvPr>
            <p:ph type="title"/>
          </p:nvPr>
        </p:nvSpPr>
        <p:spPr>
          <a:xfrm>
            <a:off x="323528" y="478445"/>
            <a:ext cx="6696744" cy="934331"/>
          </a:xfrm>
        </p:spPr>
        <p:txBody>
          <a:bodyPr/>
          <a:lstStyle/>
          <a:p>
            <a:r>
              <a:rPr lang="en-GB" dirty="0">
                <a:solidFill>
                  <a:srgbClr val="0091A5"/>
                </a:solidFill>
              </a:rPr>
              <a:t>NRW’s net carbon status</a:t>
            </a:r>
          </a:p>
        </p:txBody>
      </p:sp>
      <p:sp>
        <p:nvSpPr>
          <p:cNvPr id="3" name="TextBox 2"/>
          <p:cNvSpPr txBox="1"/>
          <p:nvPr/>
        </p:nvSpPr>
        <p:spPr>
          <a:xfrm>
            <a:off x="322691" y="1387805"/>
            <a:ext cx="8353764" cy="1631216"/>
          </a:xfrm>
          <a:prstGeom prst="rect">
            <a:avLst/>
          </a:prstGeom>
          <a:solidFill>
            <a:schemeClr val="accent1"/>
          </a:solidFill>
        </p:spPr>
        <p:txBody>
          <a:bodyPr wrap="square" rtlCol="0">
            <a:spAutoFit/>
          </a:bodyPr>
          <a:lstStyle/>
          <a:p>
            <a:r>
              <a:rPr lang="en-GB" sz="2000" dirty="0">
                <a:solidFill>
                  <a:schemeClr val="bg1"/>
                </a:solidFill>
              </a:rPr>
              <a:t>Our net carbon status is the balance of our emissions and sequestration. </a:t>
            </a:r>
          </a:p>
          <a:p>
            <a:endParaRPr lang="en-GB" sz="2000" dirty="0">
              <a:solidFill>
                <a:schemeClr val="bg1"/>
              </a:solidFill>
            </a:endParaRPr>
          </a:p>
          <a:p>
            <a:r>
              <a:rPr lang="en-GB" sz="2000" dirty="0">
                <a:solidFill>
                  <a:schemeClr val="bg1"/>
                </a:solidFill>
              </a:rPr>
              <a:t>We emit less carbon from our operations than is captured annually (our sequestration) by habitats on the estate – this gives us a net carbon positive status. </a:t>
            </a:r>
          </a:p>
        </p:txBody>
      </p:sp>
    </p:spTree>
    <p:extLst>
      <p:ext uri="{BB962C8B-B14F-4D97-AF65-F5344CB8AC3E}">
        <p14:creationId xmlns:p14="http://schemas.microsoft.com/office/powerpoint/2010/main" val="1417453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3601" t="17474" r="8954" b="7932"/>
          <a:stretch/>
        </p:blipFill>
        <p:spPr>
          <a:xfrm>
            <a:off x="326637" y="2564904"/>
            <a:ext cx="8107796" cy="3888432"/>
          </a:xfrm>
          <a:prstGeom prst="rect">
            <a:avLst/>
          </a:prstGeom>
          <a:ln>
            <a:solidFill>
              <a:srgbClr val="0091A5"/>
            </a:solidFill>
          </a:ln>
        </p:spPr>
      </p:pic>
      <p:sp>
        <p:nvSpPr>
          <p:cNvPr id="3" name="Title 1"/>
          <p:cNvSpPr>
            <a:spLocks noGrp="1"/>
          </p:cNvSpPr>
          <p:nvPr>
            <p:ph type="title"/>
          </p:nvPr>
        </p:nvSpPr>
        <p:spPr>
          <a:xfrm>
            <a:off x="323528" y="478445"/>
            <a:ext cx="6696744" cy="934331"/>
          </a:xfrm>
        </p:spPr>
        <p:txBody>
          <a:bodyPr/>
          <a:lstStyle/>
          <a:p>
            <a:r>
              <a:rPr lang="en-GB" dirty="0">
                <a:solidFill>
                  <a:srgbClr val="0091A5"/>
                </a:solidFill>
              </a:rPr>
              <a:t>A comprehensive approach</a:t>
            </a:r>
          </a:p>
        </p:txBody>
      </p:sp>
      <p:sp>
        <p:nvSpPr>
          <p:cNvPr id="6" name="TextBox 5"/>
          <p:cNvSpPr txBox="1"/>
          <p:nvPr/>
        </p:nvSpPr>
        <p:spPr>
          <a:xfrm>
            <a:off x="323528" y="1391575"/>
            <a:ext cx="7344816" cy="1015663"/>
          </a:xfrm>
          <a:prstGeom prst="rect">
            <a:avLst/>
          </a:prstGeom>
          <a:solidFill>
            <a:srgbClr val="0091A5"/>
          </a:solidFill>
        </p:spPr>
        <p:txBody>
          <a:bodyPr wrap="square" rtlCol="0">
            <a:spAutoFit/>
          </a:bodyPr>
          <a:lstStyle/>
          <a:p>
            <a:r>
              <a:rPr lang="en-GB" sz="2000" dirty="0">
                <a:solidFill>
                  <a:schemeClr val="bg1"/>
                </a:solidFill>
              </a:rPr>
              <a:t>We took a broad view of the organisation and it’s emissions and sought to understand the role of the land we own and manage for carbon storage. </a:t>
            </a:r>
          </a:p>
        </p:txBody>
      </p:sp>
    </p:spTree>
    <p:extLst>
      <p:ext uri="{BB962C8B-B14F-4D97-AF65-F5344CB8AC3E}">
        <p14:creationId xmlns:p14="http://schemas.microsoft.com/office/powerpoint/2010/main" val="1610389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23528" y="478445"/>
            <a:ext cx="6581775" cy="934331"/>
          </a:xfrm>
        </p:spPr>
        <p:txBody>
          <a:bodyPr/>
          <a:lstStyle/>
          <a:p>
            <a:r>
              <a:rPr lang="en-GB" dirty="0">
                <a:solidFill>
                  <a:srgbClr val="0091A5"/>
                </a:solidFill>
              </a:rPr>
              <a:t>Understanding our priorities</a:t>
            </a:r>
          </a:p>
        </p:txBody>
      </p:sp>
      <p:pic>
        <p:nvPicPr>
          <p:cNvPr id="5" name="Picture 4"/>
          <p:cNvPicPr>
            <a:picLocks noChangeAspect="1"/>
          </p:cNvPicPr>
          <p:nvPr/>
        </p:nvPicPr>
        <p:blipFill rotWithShape="1">
          <a:blip r:embed="rId3"/>
          <a:srcRect l="36613" t="16373" r="12988" b="7980"/>
          <a:stretch/>
        </p:blipFill>
        <p:spPr>
          <a:xfrm>
            <a:off x="5928806" y="2247400"/>
            <a:ext cx="3192123" cy="2693768"/>
          </a:xfrm>
          <a:prstGeom prst="rect">
            <a:avLst/>
          </a:prstGeom>
          <a:ln>
            <a:solidFill>
              <a:srgbClr val="0091A5"/>
            </a:solidFill>
          </a:ln>
        </p:spPr>
      </p:pic>
      <p:pic>
        <p:nvPicPr>
          <p:cNvPr id="4" name="Picture 3"/>
          <p:cNvPicPr>
            <a:picLocks noChangeAspect="1"/>
          </p:cNvPicPr>
          <p:nvPr/>
        </p:nvPicPr>
        <p:blipFill rotWithShape="1">
          <a:blip r:embed="rId4"/>
          <a:srcRect l="45275" t="19185" r="15350" b="9380"/>
          <a:stretch/>
        </p:blipFill>
        <p:spPr>
          <a:xfrm>
            <a:off x="6531945" y="4005064"/>
            <a:ext cx="2612055" cy="2664296"/>
          </a:xfrm>
          <a:prstGeom prst="rect">
            <a:avLst/>
          </a:prstGeom>
          <a:ln>
            <a:solidFill>
              <a:srgbClr val="0091A5"/>
            </a:solidFill>
          </a:ln>
        </p:spPr>
      </p:pic>
      <p:sp>
        <p:nvSpPr>
          <p:cNvPr id="2" name="TextBox 1"/>
          <p:cNvSpPr txBox="1"/>
          <p:nvPr/>
        </p:nvSpPr>
        <p:spPr>
          <a:xfrm>
            <a:off x="329738" y="1305635"/>
            <a:ext cx="7338606" cy="707886"/>
          </a:xfrm>
          <a:prstGeom prst="rect">
            <a:avLst/>
          </a:prstGeom>
          <a:solidFill>
            <a:srgbClr val="0091A5"/>
          </a:solidFill>
        </p:spPr>
        <p:txBody>
          <a:bodyPr wrap="square" rtlCol="0">
            <a:spAutoFit/>
          </a:bodyPr>
          <a:lstStyle/>
          <a:p>
            <a:r>
              <a:rPr lang="en-GB" sz="2000" dirty="0">
                <a:solidFill>
                  <a:schemeClr val="bg1"/>
                </a:solidFill>
              </a:rPr>
              <a:t>The calculation of our net carbon status was a stepping stone to identifying our mitigation options.</a:t>
            </a:r>
          </a:p>
        </p:txBody>
      </p:sp>
      <p:sp>
        <p:nvSpPr>
          <p:cNvPr id="7" name="TextBox 6"/>
          <p:cNvSpPr txBox="1"/>
          <p:nvPr/>
        </p:nvSpPr>
        <p:spPr>
          <a:xfrm>
            <a:off x="319912" y="2247401"/>
            <a:ext cx="5764256" cy="3662541"/>
          </a:xfrm>
          <a:prstGeom prst="rect">
            <a:avLst/>
          </a:prstGeom>
          <a:noFill/>
        </p:spPr>
        <p:txBody>
          <a:bodyPr wrap="square" rtlCol="0">
            <a:spAutoFit/>
          </a:bodyPr>
          <a:lstStyle/>
          <a:p>
            <a:pPr marL="285750" indent="-285750">
              <a:buFont typeface="Arial" panose="020B0604020202020204" pitchFamily="34" charset="0"/>
              <a:buChar char="•"/>
            </a:pPr>
            <a:r>
              <a:rPr lang="en-GB" sz="2000" dirty="0"/>
              <a:t>Electricity and heating fuel (5%) and vehicle fuels (6%) are a priority</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sz="2000" dirty="0"/>
              <a:t>Procurement accounts for our greatest source of emissions (59%) </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sz="2000" dirty="0"/>
              <a:t>Also employee commute, electricity use in operational assets, timber haulage</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sz="2000" dirty="0"/>
              <a:t>Woodland habitats are our main potential source of sequestration</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sz="2000" dirty="0"/>
              <a:t>Emissions from deep peat soils is significant </a:t>
            </a:r>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3015141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NRW PPT 2010 Final">
  <a:themeElements>
    <a:clrScheme name="NRW colours">
      <a:dk1>
        <a:sysClr val="windowText" lastClr="000000"/>
      </a:dk1>
      <a:lt1>
        <a:sysClr val="window" lastClr="FFFFFF"/>
      </a:lt1>
      <a:dk2>
        <a:srgbClr val="3C3C41"/>
      </a:dk2>
      <a:lt2>
        <a:srgbClr val="FFFFFF"/>
      </a:lt2>
      <a:accent1>
        <a:srgbClr val="0091A5"/>
      </a:accent1>
      <a:accent2>
        <a:srgbClr val="2D962D"/>
      </a:accent2>
      <a:accent3>
        <a:srgbClr val="005541"/>
      </a:accent3>
      <a:accent4>
        <a:srgbClr val="82D2F0"/>
      </a:accent4>
      <a:accent5>
        <a:srgbClr val="3C3C41"/>
      </a:accent5>
      <a:accent6>
        <a:srgbClr val="95959D"/>
      </a:accent6>
      <a:hlink>
        <a:srgbClr val="82D2F0"/>
      </a:hlink>
      <a:folHlink>
        <a:srgbClr val="95959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wr / Water">
      <a:srgbClr val="0091A5"/>
    </a:custClr>
    <a:custClr name="Awyr / Air">
      <a:srgbClr val="82D2F0"/>
    </a:custClr>
    <a:custClr name="Bywyd gwyllt / Wildlife">
      <a:srgbClr val="2D962D"/>
    </a:custClr>
    <a:custClr name="Tir / Land">
      <a:srgbClr val="005541"/>
    </a:custClr>
    <a:custClr name="Llwyd / grey">
      <a:srgbClr val="3C3C41"/>
    </a:custClr>
  </a:custClrLst>
  <a:extLst>
    <a:ext uri="{05A4C25C-085E-4340-85A3-A5531E510DB2}">
      <thm15:themeFamily xmlns:thm15="http://schemas.microsoft.com/office/thememl/2012/main" name="KSP Powerpoint - Carbon Positive Project" id="{3DCECBAE-1B6E-444E-ACB3-70FDCBD34961}" vid="{7A59BF66-CDAA-4915-922E-B6584BC412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be56660-2c31-41ef-bc00-23e72f632f2a">ADVI-1383920022-451</_dlc_DocId>
    <_dlc_DocIdUrl xmlns="9be56660-2c31-41ef-bc00-23e72f632f2a">
      <Url>https://cyfoethnaturiolcymru.sharepoint.com/teams/advice/climate-change/ncpp/_layouts/15/DocIdRedir.aspx?ID=ADVI-1383920022-451</Url>
      <Description>ADVI-1383920022-451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NRW PowerPoint Document" ma:contentTypeID="0x01010067EB80C5FE939D4A9B3D8BA62129B7F5030048D5E52CFD27FF4EAE47D3F87860BEA0" ma:contentTypeVersion="92" ma:contentTypeDescription="" ma:contentTypeScope="" ma:versionID="0b518530cd10889c449e3b657f739e2d">
  <xsd:schema xmlns:xsd="http://www.w3.org/2001/XMLSchema" xmlns:xs="http://www.w3.org/2001/XMLSchema" xmlns:p="http://schemas.microsoft.com/office/2006/metadata/properties" xmlns:ns2="9be56660-2c31-41ef-bc00-23e72f632f2a" targetNamespace="http://schemas.microsoft.com/office/2006/metadata/properties" ma:root="true" ma:fieldsID="787d2c663290cb73b343b35e1ed78485" ns2:_="">
    <xsd:import namespace="9be56660-2c31-41ef-bc00-23e72f632f2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56660-2c31-41ef-bc00-23e72f632f2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63021D-F80B-4F53-AE58-2DDF0C179AE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9be56660-2c31-41ef-bc00-23e72f632f2a"/>
    <ds:schemaRef ds:uri="http://www.w3.org/XML/1998/namespace"/>
    <ds:schemaRef ds:uri="http://purl.org/dc/dcmitype/"/>
  </ds:schemaRefs>
</ds:datastoreItem>
</file>

<file path=customXml/itemProps2.xml><?xml version="1.0" encoding="utf-8"?>
<ds:datastoreItem xmlns:ds="http://schemas.openxmlformats.org/officeDocument/2006/customXml" ds:itemID="{2877D890-6AA2-436B-B3D6-CE74FEBF8D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56660-2c31-41ef-bc00-23e72f632f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703A5E-B195-4100-AD59-9BC845A1FAF6}">
  <ds:schemaRefs>
    <ds:schemaRef ds:uri="http://schemas.microsoft.com/sharepoint/events"/>
  </ds:schemaRefs>
</ds:datastoreItem>
</file>

<file path=customXml/itemProps4.xml><?xml version="1.0" encoding="utf-8"?>
<ds:datastoreItem xmlns:ds="http://schemas.openxmlformats.org/officeDocument/2006/customXml" ds:itemID="{A8A20901-2C88-46D4-802F-207043020B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EAB%20-%20Carbon%20positive</Template>
  <TotalTime>10164</TotalTime>
  <Words>2018</Words>
  <Application>Microsoft Office PowerPoint</Application>
  <PresentationFormat>On-screen Show (4:3)</PresentationFormat>
  <Paragraphs>245</Paragraphs>
  <Slides>24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NRW PPT 2010 Final</vt:lpstr>
      <vt:lpstr> Prosiect Carbon Bositif:  Cyflwyno datgarboneiddio sefydliadol  Carbon Positive Project: Delivering organisational decarbonisation</vt:lpstr>
      <vt:lpstr>Carbon Positive Project:  Delivering organisational decarbonisation</vt:lpstr>
      <vt:lpstr>Natural Resources Wales (NRW) is committed to positive action on climate change</vt:lpstr>
      <vt:lpstr>PowerPoint Presentation</vt:lpstr>
      <vt:lpstr>How we delivered a comprehensive approach to carbon management</vt:lpstr>
      <vt:lpstr>Governance</vt:lpstr>
      <vt:lpstr>NRW’s net carbon status</vt:lpstr>
      <vt:lpstr>A comprehensive approach</vt:lpstr>
      <vt:lpstr>Understanding our priorities</vt:lpstr>
      <vt:lpstr>Shaping our approach</vt:lpstr>
      <vt:lpstr>Evaluating our mitigation options</vt:lpstr>
      <vt:lpstr>Demonstration Projects</vt:lpstr>
      <vt:lpstr>Prioritising measures for delivery</vt:lpstr>
      <vt:lpstr>Developing a action plan for delivery</vt:lpstr>
      <vt:lpstr>Example Project </vt:lpstr>
      <vt:lpstr>Decarbonising the NRW Fleet </vt:lpstr>
      <vt:lpstr>Planning future implementation</vt:lpstr>
      <vt:lpstr>Learning from our experience</vt:lpstr>
      <vt:lpstr>Learning from our experience</vt:lpstr>
      <vt:lpstr>Sharing our approach</vt:lpstr>
      <vt:lpstr>PowerPoint Presentation</vt:lpstr>
      <vt:lpstr>Learning from others</vt:lpstr>
      <vt:lpstr>Challenges: The role of behavioural change</vt:lpstr>
      <vt:lpstr>Challenges: Reducing carbon in our procurement</vt:lpstr>
    </vt:vector>
  </TitlesOfParts>
  <Company>Forestry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NRW’s Carbon Positive Project</dc:title>
  <dc:creator>Jones, Anna</dc:creator>
  <cp:lastModifiedBy>Jones, Silas</cp:lastModifiedBy>
  <cp:revision>274</cp:revision>
  <cp:lastPrinted>2013-11-04T14:44:29Z</cp:lastPrinted>
  <dcterms:created xsi:type="dcterms:W3CDTF">2016-07-12T08:31:32Z</dcterms:created>
  <dcterms:modified xsi:type="dcterms:W3CDTF">2019-07-02T20:57:42Z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0x01010067EB80C5FE939D4A9B3D8BA62129B7F5030048D5E52CFD27FF4EAE47D3F87860BEA0</vt:lpwstr>
  </property>
  <property fmtid="{D5CDD505-2E9C-101B-9397-08002B2CF9AE}" pid="3" name="_dlc_DocIdItemGuid">
    <vt:lpwstr>a90dd513-3d36-4f70-b869-a73c0f20b5b4</vt:lpwstr>
  </property>
  <property fmtid="{D5CDD505-2E9C-101B-9397-08002B2CF9AE}" pid="4" name="SharedWithUsers">
    <vt:lpwstr>1365;#Jones, Anna;#278;#MacDonald-Jones, Hayley;#518;#Walmsley, Clive</vt:lpwstr>
  </property>
</Properties>
</file>