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7" r:id="rId3"/>
    <p:sldId id="261" r:id="rId4"/>
    <p:sldId id="262" r:id="rId5"/>
    <p:sldId id="263" r:id="rId6"/>
    <p:sldId id="264" r:id="rId7"/>
    <p:sldId id="265" r:id="rId8"/>
    <p:sldId id="266"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667" autoAdjust="0"/>
  </p:normalViewPr>
  <p:slideViewPr>
    <p:cSldViewPr>
      <p:cViewPr varScale="1">
        <p:scale>
          <a:sx n="34" d="100"/>
          <a:sy n="34" d="100"/>
        </p:scale>
        <p:origin x="243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9F515-E20B-46BE-B3DB-D68B710D6D32}" type="datetimeFigureOut">
              <a:rPr lang="en-GB" smtClean="0"/>
              <a:t>17/04/2019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9BCB0-F761-4987-8AF8-A8CF721957E2}" type="slidenum">
              <a:rPr lang="en-GB" smtClean="0"/>
              <a:t>‹#›</a:t>
            </a:fld>
            <a:endParaRPr lang="en-GB"/>
          </a:p>
        </p:txBody>
      </p:sp>
    </p:spTree>
    <p:extLst>
      <p:ext uri="{BB962C8B-B14F-4D97-AF65-F5344CB8AC3E}">
        <p14:creationId xmlns:p14="http://schemas.microsoft.com/office/powerpoint/2010/main" val="135777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Croeso</a:t>
            </a:r>
          </a:p>
          <a:p>
            <a:endParaRPr lang="en-GB" dirty="0"/>
          </a:p>
          <a:p>
            <a:r>
              <a:rPr lang="en-GB" dirty="0"/>
              <a:t>My name’s Victoria Rogers, I’m the President of the Federation of Museums and Art Galleries of Wales, and also the Museum Manager of the Cardiff Story Museum.</a:t>
            </a:r>
          </a:p>
          <a:p>
            <a:endParaRPr lang="en-GB" dirty="0"/>
          </a:p>
          <a:p>
            <a:endParaRPr lang="en-GB" dirty="0"/>
          </a:p>
          <a:p>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Whereever</a:t>
            </a:r>
            <a:r>
              <a:rPr lang="en-GB" baseline="0" dirty="0"/>
              <a:t> you are in Wales, you are not far away from a museum. There are 107 accredited museums across the country.  They range from the National museum sites, university museums, military museums, local authority run museums, volunteer run museums and independent museums.</a:t>
            </a:r>
          </a:p>
          <a:p>
            <a:endParaRPr lang="en-GB" baseline="0" dirty="0"/>
          </a:p>
          <a:p>
            <a:r>
              <a:rPr lang="en-GB" baseline="0" dirty="0"/>
              <a:t>And they are all at the heart of their communities.  And most via their governing bodies have a duty to deliver the Wellbeing Future Generations Act.</a:t>
            </a:r>
          </a:p>
          <a:p>
            <a:endParaRPr lang="en-GB" baseline="0" dirty="0"/>
          </a:p>
          <a:p>
            <a:r>
              <a:rPr lang="en-GB" baseline="0" dirty="0"/>
              <a:t>But to be honest the Act offers a real opportunity for museums for them to get the </a:t>
            </a:r>
            <a:r>
              <a:rPr lang="en-GB" sz="1200" kern="1200" dirty="0">
                <a:solidFill>
                  <a:schemeClr val="tx1"/>
                </a:solidFill>
                <a:effectLst/>
                <a:latin typeface="+mn-lt"/>
                <a:ea typeface="+mn-ea"/>
                <a:cs typeface="+mn-cs"/>
              </a:rPr>
              <a:t>positive differences we make to individuals’ and communities’ lives,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that do and see, day in, day out,, to be recognised and valued for the impacts they make</a:t>
            </a:r>
            <a:endParaRPr lang="en-GB" baseline="0" dirty="0"/>
          </a:p>
          <a:p>
            <a:endParaRPr lang="en-GB" baseline="0" dirty="0"/>
          </a:p>
          <a:p>
            <a:r>
              <a:rPr lang="en-GB" baseline="0" dirty="0"/>
              <a:t>Now the Federation’s member </a:t>
            </a:r>
            <a:r>
              <a:rPr lang="en-GB" baseline="0" dirty="0" err="1"/>
              <a:t>Amgueddfa</a:t>
            </a:r>
            <a:r>
              <a:rPr lang="en-GB" baseline="0" dirty="0"/>
              <a:t> Cymru National </a:t>
            </a:r>
            <a:r>
              <a:rPr lang="en-GB" baseline="0" dirty="0" err="1"/>
              <a:t>Musuem</a:t>
            </a:r>
            <a:r>
              <a:rPr lang="en-GB" baseline="0" dirty="0"/>
              <a:t> Wales is a named public body in tis own right, and SDCC have asked us to showcase the work that museums that are funded by other public bodies – local authorities – are doing – potentially under the radar</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A629BCB0-F761-4987-8AF8-A8CF721957E2}" type="slidenum">
              <a:rPr lang="en-GB" smtClean="0"/>
              <a:t>1</a:t>
            </a:fld>
            <a:endParaRPr lang="en-GB"/>
          </a:p>
        </p:txBody>
      </p:sp>
    </p:spTree>
    <p:extLst>
      <p:ext uri="{BB962C8B-B14F-4D97-AF65-F5344CB8AC3E}">
        <p14:creationId xmlns:p14="http://schemas.microsoft.com/office/powerpoint/2010/main" val="58895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Museums clearly deliver against the Vibrant Culture goal</a:t>
            </a:r>
            <a:endParaRPr lang="en-GB" dirty="0"/>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Through their collections and programming of permanent </a:t>
            </a:r>
            <a:r>
              <a:rPr lang="en-GB" sz="1200" b="0" i="0" u="none" strike="noStrike" kern="1200">
                <a:solidFill>
                  <a:schemeClr val="tx1"/>
                </a:solidFill>
                <a:effectLst/>
                <a:latin typeface="+mn-lt"/>
                <a:ea typeface="+mn-ea"/>
                <a:cs typeface="+mn-cs"/>
              </a:rPr>
              <a:t>and temporary exhibitions</a:t>
            </a:r>
            <a:r>
              <a:rPr lang="en-GB" sz="1200" b="0" i="0" u="none" strike="noStrike" kern="1200" dirty="0">
                <a:solidFill>
                  <a:schemeClr val="tx1"/>
                </a:solidFill>
                <a:effectLst/>
                <a:latin typeface="+mn-lt"/>
                <a:ea typeface="+mn-ea"/>
                <a:cs typeface="+mn-cs"/>
              </a:rPr>
              <a:t>, events.  Reflect and celebrate our past and present, determine our futures.</a:t>
            </a:r>
          </a:p>
          <a:p>
            <a:r>
              <a:rPr lang="en-GB" sz="1200" b="0" i="0" u="none" strike="noStrike" kern="1200" dirty="0">
                <a:solidFill>
                  <a:schemeClr val="tx1"/>
                </a:solidFill>
                <a:effectLst/>
                <a:latin typeface="+mn-lt"/>
                <a:ea typeface="+mn-ea"/>
                <a:cs typeface="+mn-cs"/>
              </a:rPr>
              <a:t>Celebrate and commemorate</a:t>
            </a:r>
          </a:p>
          <a:p>
            <a:r>
              <a:rPr lang="en-GB" sz="1200" b="0" i="0" u="none" strike="noStrike" kern="1200" dirty="0">
                <a:solidFill>
                  <a:schemeClr val="tx1"/>
                </a:solidFill>
                <a:effectLst/>
                <a:latin typeface="+mn-lt"/>
                <a:ea typeface="+mn-ea"/>
                <a:cs typeface="+mn-cs"/>
              </a:rPr>
              <a:t>Learn from</a:t>
            </a:r>
          </a:p>
          <a:p>
            <a:r>
              <a:rPr lang="en-GB" sz="1200" b="0" i="0" u="none" strike="noStrike" kern="1200" dirty="0">
                <a:solidFill>
                  <a:schemeClr val="tx1"/>
                </a:solidFill>
                <a:effectLst/>
                <a:latin typeface="+mn-lt"/>
                <a:ea typeface="+mn-ea"/>
                <a:cs typeface="+mn-cs"/>
              </a:rPr>
              <a:t>Previously unheard voices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Crucial to a thriving Welsh language.  Most museums are bilingual as standard in their </a:t>
            </a:r>
          </a:p>
          <a:p>
            <a:r>
              <a:rPr lang="en-GB" sz="1200" b="0" i="0" u="none" strike="noStrike" kern="1200" dirty="0">
                <a:solidFill>
                  <a:schemeClr val="tx1"/>
                </a:solidFill>
                <a:effectLst/>
                <a:latin typeface="+mn-lt"/>
                <a:ea typeface="+mn-ea"/>
                <a:cs typeface="+mn-cs"/>
              </a:rPr>
              <a:t>The </a:t>
            </a:r>
            <a:r>
              <a:rPr lang="en-GB" sz="1200" b="0" i="0" u="none" strike="noStrike" kern="1200" dirty="0" err="1">
                <a:solidFill>
                  <a:schemeClr val="tx1"/>
                </a:solidFill>
                <a:effectLst/>
                <a:latin typeface="+mn-lt"/>
                <a:ea typeface="+mn-ea"/>
                <a:cs typeface="+mn-cs"/>
              </a:rPr>
              <a:t>languages’s</a:t>
            </a:r>
            <a:r>
              <a:rPr lang="en-GB" sz="1200" b="0" i="0" u="none" strike="noStrike" kern="1200" dirty="0">
                <a:solidFill>
                  <a:schemeClr val="tx1"/>
                </a:solidFill>
                <a:effectLst/>
                <a:latin typeface="+mn-lt"/>
                <a:ea typeface="+mn-ea"/>
                <a:cs typeface="+mn-cs"/>
              </a:rPr>
              <a:t> history itself</a:t>
            </a:r>
          </a:p>
          <a:p>
            <a:r>
              <a:rPr lang="en-GB" sz="1200" b="0" i="0" u="none" strike="noStrike" kern="1200" dirty="0">
                <a:solidFill>
                  <a:schemeClr val="tx1"/>
                </a:solidFill>
                <a:effectLst/>
                <a:latin typeface="+mn-lt"/>
                <a:ea typeface="+mn-ea"/>
                <a:cs typeface="+mn-cs"/>
              </a:rPr>
              <a:t>An invaluable resource for learners – compare languages side by side, test learning and vocab, have fun with the language – out of the classroom, mainstreaming in family life.</a:t>
            </a:r>
          </a:p>
          <a:p>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Museums clearly deliver against the Vibrant Culture goal</a:t>
            </a:r>
            <a:endParaRPr lang="en-GB" dirty="0"/>
          </a:p>
          <a:p>
            <a:r>
              <a:rPr lang="en-GB" sz="1200" b="0" i="0" u="none" strike="noStrike" kern="1200" dirty="0">
                <a:solidFill>
                  <a:schemeClr val="tx1"/>
                </a:solidFill>
                <a:effectLst/>
                <a:latin typeface="+mn-lt"/>
                <a:ea typeface="+mn-ea"/>
                <a:cs typeface="+mn-cs"/>
              </a:rPr>
              <a:t>But they do much to deliver on all other 6 goals… and today is about recognising</a:t>
            </a:r>
          </a:p>
          <a:p>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29BCB0-F761-4987-8AF8-A8CF721957E2}" type="slidenum">
              <a:rPr lang="en-GB" smtClean="0"/>
              <a:t>2</a:t>
            </a:fld>
            <a:endParaRPr lang="en-GB"/>
          </a:p>
        </p:txBody>
      </p:sp>
    </p:spTree>
    <p:extLst>
      <p:ext uri="{BB962C8B-B14F-4D97-AF65-F5344CB8AC3E}">
        <p14:creationId xmlns:p14="http://schemas.microsoft.com/office/powerpoint/2010/main" val="29334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b="0" i="0" u="none" strike="noStrike" kern="1200" dirty="0">
                <a:solidFill>
                  <a:schemeClr val="tx1"/>
                </a:solidFill>
                <a:effectLst/>
                <a:latin typeface="+mn-lt"/>
                <a:ea typeface="+mn-ea"/>
                <a:cs typeface="+mn-cs"/>
              </a:rPr>
              <a:t>but bring much to local economies:</a:t>
            </a:r>
          </a:p>
          <a:p>
            <a:pPr marL="171450" indent="-171450">
              <a:buFontTx/>
              <a:buChar char="-"/>
            </a:pPr>
            <a:endParaRPr lang="en-GB" sz="1200" b="0" i="0" u="none" strike="noStrike" kern="1200" dirty="0">
              <a:solidFill>
                <a:schemeClr val="tx1"/>
              </a:solidFill>
              <a:effectLst/>
              <a:latin typeface="+mn-lt"/>
              <a:ea typeface="+mn-ea"/>
              <a:cs typeface="+mn-cs"/>
            </a:endParaRPr>
          </a:p>
          <a:p>
            <a:pPr marL="171450" indent="-171450">
              <a:buFontTx/>
              <a:buChar char="-"/>
            </a:pPr>
            <a:r>
              <a:rPr lang="en-GB" sz="1200" b="0" i="0" u="none" strike="noStrike" kern="1200" dirty="0">
                <a:solidFill>
                  <a:schemeClr val="tx1"/>
                </a:solidFill>
                <a:effectLst/>
                <a:latin typeface="+mn-lt"/>
                <a:ea typeface="+mn-ea"/>
                <a:cs typeface="+mn-cs"/>
              </a:rPr>
              <a:t>Overall, very conservative estimates place museums as contributing almost £74 million to the Welsh economy.</a:t>
            </a:r>
          </a:p>
          <a:p>
            <a:pPr marL="171450" indent="-171450">
              <a:buFontTx/>
              <a:buChar char="-"/>
            </a:pPr>
            <a:endParaRPr lang="en-GB" sz="1200" b="0" i="0" u="none" strike="noStrike" kern="1200" dirty="0">
              <a:solidFill>
                <a:schemeClr val="tx1"/>
              </a:solidFill>
              <a:effectLst/>
              <a:latin typeface="+mn-lt"/>
              <a:ea typeface="+mn-ea"/>
              <a:cs typeface="+mn-cs"/>
            </a:endParaRPr>
          </a:p>
          <a:p>
            <a:pPr marL="171450" indent="-171450">
              <a:buFontTx/>
              <a:buChar char="-"/>
            </a:pPr>
            <a:r>
              <a:rPr lang="en-GB" sz="1200" b="0" i="0" u="none" strike="noStrike" kern="1200" dirty="0">
                <a:solidFill>
                  <a:schemeClr val="tx1"/>
                </a:solidFill>
                <a:effectLst/>
                <a:latin typeface="+mn-lt"/>
                <a:ea typeface="+mn-ea"/>
                <a:cs typeface="+mn-cs"/>
              </a:rPr>
              <a:t>And on a local level, you can start to see how this is particularly important:</a:t>
            </a:r>
          </a:p>
          <a:p>
            <a:pPr marL="171450" indent="-171450">
              <a:buFontTx/>
              <a:buChar char="-"/>
            </a:pPr>
            <a:r>
              <a:rPr lang="en-GB" sz="1200" b="0" i="0" u="none" strike="noStrike" kern="1200" dirty="0" err="1">
                <a:solidFill>
                  <a:schemeClr val="tx1"/>
                </a:solidFill>
                <a:effectLst/>
                <a:latin typeface="+mn-lt"/>
                <a:ea typeface="+mn-ea"/>
                <a:cs typeface="+mn-cs"/>
              </a:rPr>
              <a:t>Storiel</a:t>
            </a:r>
            <a:r>
              <a:rPr lang="en-GB" sz="1200" b="0" i="0" u="none" strike="noStrike" kern="1200" dirty="0">
                <a:solidFill>
                  <a:schemeClr val="tx1"/>
                </a:solidFill>
                <a:effectLst/>
                <a:latin typeface="+mn-lt"/>
                <a:ea typeface="+mn-ea"/>
                <a:cs typeface="+mn-cs"/>
              </a:rPr>
              <a:t> in Bangor - £4.7million</a:t>
            </a:r>
          </a:p>
          <a:p>
            <a:pPr marL="171450" indent="-171450">
              <a:buFontTx/>
              <a:buChar char="-"/>
            </a:pPr>
            <a:r>
              <a:rPr lang="en-GB" sz="1200" b="0" i="0" u="none" strike="noStrike" kern="1200" dirty="0">
                <a:solidFill>
                  <a:schemeClr val="tx1"/>
                </a:solidFill>
                <a:effectLst/>
                <a:latin typeface="+mn-lt"/>
                <a:ea typeface="+mn-ea"/>
                <a:cs typeface="+mn-cs"/>
              </a:rPr>
              <a:t>Ceredigion Museum in Aberystwyth - £1.1million</a:t>
            </a:r>
          </a:p>
          <a:p>
            <a:pPr marL="171450" indent="-171450">
              <a:buFontTx/>
              <a:buChar char="-"/>
            </a:pPr>
            <a:r>
              <a:rPr lang="en-GB" sz="1200" b="0" i="0" u="none" strike="noStrike" kern="1200" dirty="0">
                <a:solidFill>
                  <a:schemeClr val="tx1"/>
                </a:solidFill>
                <a:effectLst/>
                <a:latin typeface="+mn-lt"/>
                <a:ea typeface="+mn-ea"/>
                <a:cs typeface="+mn-cs"/>
              </a:rPr>
              <a:t>Oriel Mon in </a:t>
            </a:r>
            <a:r>
              <a:rPr lang="en-GB" sz="1200" b="0" i="0" u="none" strike="noStrike" kern="1200" dirty="0" err="1">
                <a:solidFill>
                  <a:schemeClr val="tx1"/>
                </a:solidFill>
                <a:effectLst/>
                <a:latin typeface="+mn-lt"/>
                <a:ea typeface="+mn-ea"/>
                <a:cs typeface="+mn-cs"/>
              </a:rPr>
              <a:t>Angelsey</a:t>
            </a:r>
            <a:r>
              <a:rPr lang="en-GB" sz="1200" b="0" i="0" u="none" strike="noStrike" kern="1200" dirty="0">
                <a:solidFill>
                  <a:schemeClr val="tx1"/>
                </a:solidFill>
                <a:effectLst/>
                <a:latin typeface="+mn-lt"/>
                <a:ea typeface="+mn-ea"/>
                <a:cs typeface="+mn-cs"/>
              </a:rPr>
              <a:t> - £2.3million</a:t>
            </a:r>
          </a:p>
          <a:p>
            <a:pPr marL="171450" indent="-171450">
              <a:buFontTx/>
              <a:buChar char="-"/>
            </a:pPr>
            <a:r>
              <a:rPr lang="en-GB" sz="1200" b="0" i="0" u="none" strike="noStrike" kern="1200" dirty="0">
                <a:solidFill>
                  <a:schemeClr val="tx1"/>
                </a:solidFill>
                <a:effectLst/>
                <a:latin typeface="+mn-lt"/>
                <a:ea typeface="+mn-ea"/>
                <a:cs typeface="+mn-cs"/>
              </a:rPr>
              <a:t>Monmouthshire Museums - £1.8million</a:t>
            </a:r>
          </a:p>
          <a:p>
            <a:pPr marL="171450" indent="-171450">
              <a:buFontTx/>
              <a:buChar char="-"/>
            </a:pPr>
            <a:r>
              <a:rPr lang="en-GB" sz="1200" b="0" i="0" u="none" strike="noStrike" kern="1200" dirty="0">
                <a:solidFill>
                  <a:schemeClr val="tx1"/>
                </a:solidFill>
                <a:effectLst/>
                <a:latin typeface="+mn-lt"/>
                <a:ea typeface="+mn-ea"/>
                <a:cs typeface="+mn-cs"/>
              </a:rPr>
              <a:t>Cardiff Story Museum £2.4 million</a:t>
            </a:r>
          </a:p>
          <a:p>
            <a:pPr marL="171450" indent="-171450">
              <a:buFontTx/>
              <a:buChar char="-"/>
            </a:pPr>
            <a:endParaRPr lang="en-GB" sz="1200" b="0" i="0" u="none" strike="noStrike" kern="1200" dirty="0">
              <a:solidFill>
                <a:schemeClr val="tx1"/>
              </a:solidFill>
              <a:effectLst/>
              <a:latin typeface="+mn-lt"/>
              <a:ea typeface="+mn-ea"/>
              <a:cs typeface="+mn-cs"/>
            </a:endParaRPr>
          </a:p>
          <a:p>
            <a:pPr marL="171450" indent="-171450">
              <a:buFontTx/>
              <a:buChar char="-"/>
            </a:pPr>
            <a:r>
              <a:rPr lang="en-GB" sz="1200" b="0" i="0" u="none" strike="noStrike" kern="1200" dirty="0">
                <a:solidFill>
                  <a:schemeClr val="tx1"/>
                </a:solidFill>
                <a:effectLst/>
                <a:latin typeface="+mn-lt"/>
                <a:ea typeface="+mn-ea"/>
                <a:cs typeface="+mn-cs"/>
              </a:rPr>
              <a:t>Clearly places of employment</a:t>
            </a:r>
          </a:p>
          <a:p>
            <a:r>
              <a:rPr lang="en-GB" sz="1200" b="0" i="0" u="none" strike="noStrike" kern="1200" dirty="0">
                <a:solidFill>
                  <a:schemeClr val="tx1"/>
                </a:solidFill>
                <a:effectLst/>
                <a:latin typeface="+mn-lt"/>
                <a:ea typeface="+mn-ea"/>
                <a:cs typeface="+mn-cs"/>
              </a:rPr>
              <a:t>Visitors and visitors to areas who then spend in the local area.  -  We help make Wales an attractive place to come for tourists – for example </a:t>
            </a:r>
            <a:r>
              <a:rPr lang="en-GB" sz="1200" b="0" i="0" u="none" strike="noStrike" kern="1200" dirty="0" err="1">
                <a:solidFill>
                  <a:schemeClr val="tx1"/>
                </a:solidFill>
                <a:effectLst/>
                <a:latin typeface="+mn-lt"/>
                <a:ea typeface="+mn-ea"/>
                <a:cs typeface="+mn-cs"/>
              </a:rPr>
              <a:t>Powysland</a:t>
            </a:r>
            <a:r>
              <a:rPr lang="en-GB" sz="1200" b="0" i="0" u="none" strike="noStrike" kern="1200" dirty="0">
                <a:solidFill>
                  <a:schemeClr val="tx1"/>
                </a:solidFill>
                <a:effectLst/>
                <a:latin typeface="+mn-lt"/>
                <a:ea typeface="+mn-ea"/>
                <a:cs typeface="+mn-cs"/>
              </a:rPr>
              <a:t> Museum’s Viking exhibition brought over 6,000 visitors to Welshpool during its run.</a:t>
            </a:r>
          </a:p>
          <a:p>
            <a:pPr marL="171450" indent="-171450">
              <a:buFontTx/>
              <a:buChar char="-"/>
            </a:pPr>
            <a:r>
              <a:rPr lang="en-GB" sz="1200" b="0" i="0" u="none" strike="noStrike" kern="1200" dirty="0">
                <a:solidFill>
                  <a:schemeClr val="tx1"/>
                </a:solidFill>
                <a:effectLst/>
                <a:latin typeface="+mn-lt"/>
                <a:ea typeface="+mn-ea"/>
                <a:cs typeface="+mn-cs"/>
              </a:rPr>
              <a:t>Volunteers, apprenticeships, traineeships – lead to skills development confidence raising, - literal jobs and places on courses – 10 of Pontypridd museum’s </a:t>
            </a:r>
          </a:p>
          <a:p>
            <a:pPr marL="171450" indent="-171450">
              <a:buFontTx/>
              <a:buChar char="-"/>
            </a:pPr>
            <a:r>
              <a:rPr lang="en-GB" sz="1200" b="0" i="0" u="none" strike="noStrike" kern="1200" dirty="0">
                <a:solidFill>
                  <a:schemeClr val="tx1"/>
                </a:solidFill>
                <a:effectLst/>
                <a:latin typeface="+mn-lt"/>
                <a:ea typeface="+mn-ea"/>
                <a:cs typeface="+mn-cs"/>
              </a:rPr>
              <a:t>Supporting local artists and </a:t>
            </a:r>
            <a:r>
              <a:rPr lang="en-GB" sz="1200" b="0" i="0" u="none" strike="noStrike" kern="1200" dirty="0" err="1">
                <a:solidFill>
                  <a:schemeClr val="tx1"/>
                </a:solidFill>
                <a:effectLst/>
                <a:latin typeface="+mn-lt"/>
                <a:ea typeface="+mn-ea"/>
                <a:cs typeface="+mn-cs"/>
              </a:rPr>
              <a:t>craftsmakers</a:t>
            </a:r>
            <a:r>
              <a:rPr lang="en-GB" sz="1200" b="0" i="0" u="none" strike="noStrike" kern="1200" dirty="0">
                <a:solidFill>
                  <a:schemeClr val="tx1"/>
                </a:solidFill>
                <a:effectLst/>
                <a:latin typeface="+mn-lt"/>
                <a:ea typeface="+mn-ea"/>
                <a:cs typeface="+mn-cs"/>
              </a:rPr>
              <a:t> in shops  museums have a clear ability to generate income for local businesses, artists and craft makers within their shop and exhibition spaces.</a:t>
            </a:r>
          </a:p>
        </p:txBody>
      </p:sp>
      <p:sp>
        <p:nvSpPr>
          <p:cNvPr id="4" name="Slide Number Placeholder 3"/>
          <p:cNvSpPr>
            <a:spLocks noGrp="1"/>
          </p:cNvSpPr>
          <p:nvPr>
            <p:ph type="sldNum" sz="quarter" idx="5"/>
          </p:nvPr>
        </p:nvSpPr>
        <p:spPr/>
        <p:txBody>
          <a:bodyPr/>
          <a:lstStyle/>
          <a:p>
            <a:fld id="{A629BCB0-F761-4987-8AF8-A8CF721957E2}" type="slidenum">
              <a:rPr lang="en-GB" smtClean="0"/>
              <a:t>3</a:t>
            </a:fld>
            <a:endParaRPr lang="en-GB"/>
          </a:p>
        </p:txBody>
      </p:sp>
    </p:spTree>
    <p:extLst>
      <p:ext uri="{BB962C8B-B14F-4D97-AF65-F5344CB8AC3E}">
        <p14:creationId xmlns:p14="http://schemas.microsoft.com/office/powerpoint/2010/main" val="423279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Oriel Mon – trails to connect visitors with their local environment – using its nature based art collections with the wildlife outside</a:t>
            </a:r>
          </a:p>
          <a:p>
            <a:endParaRPr lang="en-GB" dirty="0"/>
          </a:p>
          <a:p>
            <a:r>
              <a:rPr lang="en-GB" dirty="0"/>
              <a:t>Monmouthshire </a:t>
            </a:r>
            <a:r>
              <a:rPr lang="en-GB" dirty="0" err="1"/>
              <a:t>Musuems</a:t>
            </a:r>
            <a:r>
              <a:rPr lang="en-GB" dirty="0"/>
              <a:t> - Orchard and apples day, Earth Day events, </a:t>
            </a:r>
          </a:p>
          <a:p>
            <a:r>
              <a:rPr lang="en-GB" dirty="0" err="1"/>
              <a:t>Storiel</a:t>
            </a:r>
            <a:r>
              <a:rPr lang="en-GB" dirty="0"/>
              <a:t> museum developing its outdoor space with a local gardening group, using the museum’s medieval context and Welsh history, focussing on planting medieval herbs and plants, and fruit trees with local origins</a:t>
            </a:r>
          </a:p>
          <a:p>
            <a:endParaRPr lang="en-GB" dirty="0"/>
          </a:p>
          <a:p>
            <a:r>
              <a:rPr lang="en-GB" dirty="0"/>
              <a:t>Work with partners, helping them reach new audiences</a:t>
            </a:r>
          </a:p>
        </p:txBody>
      </p:sp>
      <p:sp>
        <p:nvSpPr>
          <p:cNvPr id="4" name="Slide Number Placeholder 3"/>
          <p:cNvSpPr>
            <a:spLocks noGrp="1"/>
          </p:cNvSpPr>
          <p:nvPr>
            <p:ph type="sldNum" sz="quarter" idx="5"/>
          </p:nvPr>
        </p:nvSpPr>
        <p:spPr/>
        <p:txBody>
          <a:bodyPr/>
          <a:lstStyle/>
          <a:p>
            <a:fld id="{A629BCB0-F761-4987-8AF8-A8CF721957E2}" type="slidenum">
              <a:rPr lang="en-GB" smtClean="0"/>
              <a:t>4</a:t>
            </a:fld>
            <a:endParaRPr lang="en-GB"/>
          </a:p>
        </p:txBody>
      </p:sp>
    </p:spTree>
    <p:extLst>
      <p:ext uri="{BB962C8B-B14F-4D97-AF65-F5344CB8AC3E}">
        <p14:creationId xmlns:p14="http://schemas.microsoft.com/office/powerpoint/2010/main" val="229661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Cardiff Story museum, Monmouthshire Museums and </a:t>
            </a:r>
            <a:r>
              <a:rPr lang="en-GB" sz="1200" b="0" i="0" u="none" strike="noStrike" kern="1200" dirty="0" err="1">
                <a:solidFill>
                  <a:schemeClr val="tx1"/>
                </a:solidFill>
                <a:effectLst/>
                <a:latin typeface="+mn-lt"/>
                <a:ea typeface="+mn-ea"/>
                <a:cs typeface="+mn-cs"/>
              </a:rPr>
              <a:t>Storiel</a:t>
            </a:r>
            <a:r>
              <a:rPr lang="en-GB" sz="1200" b="0" i="0" u="none" strike="noStrike" kern="1200" dirty="0">
                <a:solidFill>
                  <a:schemeClr val="tx1"/>
                </a:solidFill>
                <a:effectLst/>
                <a:latin typeface="+mn-lt"/>
                <a:ea typeface="+mn-ea"/>
                <a:cs typeface="+mn-cs"/>
              </a:rPr>
              <a:t> in Bangor’s work with Mencap Cymru – ensuring the histories of those with learning disabilities are no longer hidden.</a:t>
            </a:r>
          </a:p>
          <a:p>
            <a:endParaRPr lang="en-GB" dirty="0"/>
          </a:p>
          <a:p>
            <a:r>
              <a:rPr lang="en-GB" dirty="0"/>
              <a:t>Cardiff People First’s take over day where their members </a:t>
            </a:r>
          </a:p>
          <a:p>
            <a:endParaRPr lang="en-GB" dirty="0"/>
          </a:p>
          <a:p>
            <a:r>
              <a:rPr lang="en-GB" dirty="0"/>
              <a:t>Fusion programme, across wales, working with families from ‘</a:t>
            </a:r>
            <a:r>
              <a:rPr lang="en-GB" dirty="0" err="1"/>
              <a:t>communitiites</a:t>
            </a:r>
            <a:r>
              <a:rPr lang="en-GB" dirty="0"/>
              <a:t> first areas – creating opportunities and tackling poverty </a:t>
            </a:r>
            <a:r>
              <a:rPr lang="en-GB" dirty="0" err="1"/>
              <a:t>thorugh</a:t>
            </a:r>
            <a:r>
              <a:rPr lang="en-GB" dirty="0"/>
              <a:t> heritage, culture and the arts - to gain qualifications, experiences, work experience, </a:t>
            </a:r>
          </a:p>
          <a:p>
            <a:endParaRPr lang="en-GB" dirty="0"/>
          </a:p>
          <a:p>
            <a:r>
              <a:rPr lang="en-GB" dirty="0"/>
              <a:t>Young people making decisions about their participation</a:t>
            </a:r>
          </a:p>
        </p:txBody>
      </p:sp>
      <p:sp>
        <p:nvSpPr>
          <p:cNvPr id="4" name="Slide Number Placeholder 3"/>
          <p:cNvSpPr>
            <a:spLocks noGrp="1"/>
          </p:cNvSpPr>
          <p:nvPr>
            <p:ph type="sldNum" sz="quarter" idx="5"/>
          </p:nvPr>
        </p:nvSpPr>
        <p:spPr/>
        <p:txBody>
          <a:bodyPr/>
          <a:lstStyle/>
          <a:p>
            <a:fld id="{A629BCB0-F761-4987-8AF8-A8CF721957E2}" type="slidenum">
              <a:rPr lang="en-GB" smtClean="0"/>
              <a:t>5</a:t>
            </a:fld>
            <a:endParaRPr lang="en-GB"/>
          </a:p>
        </p:txBody>
      </p:sp>
    </p:spTree>
    <p:extLst>
      <p:ext uri="{BB962C8B-B14F-4D97-AF65-F5344CB8AC3E}">
        <p14:creationId xmlns:p14="http://schemas.microsoft.com/office/powerpoint/2010/main" val="343362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Museums across the country are working with partners like MIND - Flintshire Museums, Cynon Valley Museum, Pontypridd Museum, and Ceredigion Museum, Oriel Mon…working to support those with mental health issues such as depression and anxiety. Rhondda’s Welsh Mining Experience, 21 from </a:t>
            </a:r>
            <a:r>
              <a:rPr lang="en-GB" sz="1200" b="0" i="0" u="none" strike="noStrike" kern="1200">
                <a:solidFill>
                  <a:schemeClr val="tx1"/>
                </a:solidFill>
                <a:effectLst/>
                <a:latin typeface="+mn-lt"/>
                <a:ea typeface="+mn-ea"/>
                <a:cs typeface="+mn-cs"/>
              </a:rPr>
              <a:t>27 participants showed significant positive change </a:t>
            </a: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a:t>
            </a:r>
          </a:p>
          <a:p>
            <a:r>
              <a:rPr lang="en-GB" sz="1200" b="0" i="0" u="none" strike="noStrike" kern="1200" dirty="0">
                <a:solidFill>
                  <a:schemeClr val="tx1"/>
                </a:solidFill>
                <a:effectLst/>
                <a:latin typeface="+mn-lt"/>
                <a:ea typeface="+mn-ea"/>
                <a:cs typeface="+mn-cs"/>
              </a:rPr>
              <a:t>The Cardiff Story Museum has been measuring the impact of its work on feelings of wellbeing.  Using University College London’s wellbeing measures toolkit  it as found feelings of wellbeing increase by 26% by visiting the museum, and its project work with a group of older people in extra care supported housing increased their feelings of happiness by 45%    </a:t>
            </a:r>
          </a:p>
          <a:p>
            <a:r>
              <a:rPr lang="en-GB" sz="1200" b="0" i="0" u="none" strike="noStrike" kern="1200" dirty="0">
                <a:solidFill>
                  <a:schemeClr val="tx1"/>
                </a:solidFill>
                <a:effectLst/>
                <a:latin typeface="+mn-lt"/>
                <a:ea typeface="+mn-ea"/>
                <a:cs typeface="+mn-cs"/>
              </a:rPr>
              <a:t>·         ·        </a:t>
            </a:r>
            <a:endParaRPr lang="en-GB" dirty="0"/>
          </a:p>
        </p:txBody>
      </p:sp>
      <p:sp>
        <p:nvSpPr>
          <p:cNvPr id="4" name="Slide Number Placeholder 3"/>
          <p:cNvSpPr>
            <a:spLocks noGrp="1"/>
          </p:cNvSpPr>
          <p:nvPr>
            <p:ph type="sldNum" sz="quarter" idx="5"/>
          </p:nvPr>
        </p:nvSpPr>
        <p:spPr/>
        <p:txBody>
          <a:bodyPr/>
          <a:lstStyle/>
          <a:p>
            <a:fld id="{A629BCB0-F761-4987-8AF8-A8CF721957E2}" type="slidenum">
              <a:rPr lang="en-GB" smtClean="0"/>
              <a:t>6</a:t>
            </a:fld>
            <a:endParaRPr lang="en-GB"/>
          </a:p>
        </p:txBody>
      </p:sp>
    </p:spTree>
    <p:extLst>
      <p:ext uri="{BB962C8B-B14F-4D97-AF65-F5344CB8AC3E}">
        <p14:creationId xmlns:p14="http://schemas.microsoft.com/office/powerpoint/2010/main" val="302924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Intergenerational work - </a:t>
            </a:r>
          </a:p>
          <a:p>
            <a:r>
              <a:rPr lang="en-GB" dirty="0"/>
              <a:t>Supporting communities</a:t>
            </a:r>
          </a:p>
          <a:p>
            <a:endParaRPr lang="en-GB" dirty="0"/>
          </a:p>
          <a:p>
            <a:r>
              <a:rPr lang="en-GB" dirty="0"/>
              <a:t>Promoting understanding, seeing things from different view points, engaging with stories and communities you otherwise may not.</a:t>
            </a:r>
          </a:p>
          <a:p>
            <a:endParaRPr lang="en-GB" dirty="0"/>
          </a:p>
          <a:p>
            <a:r>
              <a:rPr lang="en-GB" dirty="0"/>
              <a:t>encouraging community cohesion</a:t>
            </a:r>
          </a:p>
          <a:p>
            <a:endParaRPr lang="en-GB" dirty="0"/>
          </a:p>
          <a:p>
            <a:r>
              <a:rPr lang="en-GB" dirty="0"/>
              <a:t>Welcoming new migrants to new homes, seeing as part of the long history of migration to Wales</a:t>
            </a:r>
          </a:p>
        </p:txBody>
      </p:sp>
      <p:sp>
        <p:nvSpPr>
          <p:cNvPr id="4" name="Slide Number Placeholder 3"/>
          <p:cNvSpPr>
            <a:spLocks noGrp="1"/>
          </p:cNvSpPr>
          <p:nvPr>
            <p:ph type="sldNum" sz="quarter" idx="5"/>
          </p:nvPr>
        </p:nvSpPr>
        <p:spPr/>
        <p:txBody>
          <a:bodyPr/>
          <a:lstStyle/>
          <a:p>
            <a:fld id="{A629BCB0-F761-4987-8AF8-A8CF721957E2}" type="slidenum">
              <a:rPr lang="en-GB" smtClean="0"/>
              <a:t>7</a:t>
            </a:fld>
            <a:endParaRPr lang="en-GB"/>
          </a:p>
        </p:txBody>
      </p:sp>
    </p:spTree>
    <p:extLst>
      <p:ext uri="{BB962C8B-B14F-4D97-AF65-F5344CB8AC3E}">
        <p14:creationId xmlns:p14="http://schemas.microsoft.com/office/powerpoint/2010/main" val="73252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The Regimental Museum of the Royal Welsh’s Zulu19 project facilitating cultural exchanges and challenging long held narratives</a:t>
            </a:r>
          </a:p>
          <a:p>
            <a:r>
              <a:rPr lang="en-GB" dirty="0"/>
              <a:t>– continuation of relationships built between the museum and communities in Zululand</a:t>
            </a:r>
          </a:p>
        </p:txBody>
      </p:sp>
      <p:sp>
        <p:nvSpPr>
          <p:cNvPr id="4" name="Slide Number Placeholder 3"/>
          <p:cNvSpPr>
            <a:spLocks noGrp="1"/>
          </p:cNvSpPr>
          <p:nvPr>
            <p:ph type="sldNum" sz="quarter" idx="5"/>
          </p:nvPr>
        </p:nvSpPr>
        <p:spPr/>
        <p:txBody>
          <a:bodyPr/>
          <a:lstStyle/>
          <a:p>
            <a:fld id="{A629BCB0-F761-4987-8AF8-A8CF721957E2}" type="slidenum">
              <a:rPr lang="en-GB" smtClean="0"/>
              <a:t>8</a:t>
            </a:fld>
            <a:endParaRPr lang="en-GB"/>
          </a:p>
        </p:txBody>
      </p:sp>
    </p:spTree>
    <p:extLst>
      <p:ext uri="{BB962C8B-B14F-4D97-AF65-F5344CB8AC3E}">
        <p14:creationId xmlns:p14="http://schemas.microsoft.com/office/powerpoint/2010/main" val="70458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would like to be put in touch with your local museum… please contact us…</a:t>
            </a:r>
          </a:p>
        </p:txBody>
      </p:sp>
      <p:sp>
        <p:nvSpPr>
          <p:cNvPr id="4" name="Slide Number Placeholder 3"/>
          <p:cNvSpPr>
            <a:spLocks noGrp="1"/>
          </p:cNvSpPr>
          <p:nvPr>
            <p:ph type="sldNum" sz="quarter" idx="5"/>
          </p:nvPr>
        </p:nvSpPr>
        <p:spPr/>
        <p:txBody>
          <a:bodyPr/>
          <a:lstStyle/>
          <a:p>
            <a:fld id="{A629BCB0-F761-4987-8AF8-A8CF721957E2}" type="slidenum">
              <a:rPr lang="en-GB" smtClean="0"/>
              <a:t>9</a:t>
            </a:fld>
            <a:endParaRPr lang="en-GB"/>
          </a:p>
        </p:txBody>
      </p:sp>
    </p:spTree>
    <p:extLst>
      <p:ext uri="{BB962C8B-B14F-4D97-AF65-F5344CB8AC3E}">
        <p14:creationId xmlns:p14="http://schemas.microsoft.com/office/powerpoint/2010/main" val="336940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BE3F43-7E5E-4432-882C-5D299AAA43D1}"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270792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BE3F43-7E5E-4432-882C-5D299AAA43D1}"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170621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BE3F43-7E5E-4432-882C-5D299AAA43D1}"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315642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BE3F43-7E5E-4432-882C-5D299AAA43D1}"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420552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BE3F43-7E5E-4432-882C-5D299AAA43D1}"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226210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BE3F43-7E5E-4432-882C-5D299AAA43D1}" type="datetimeFigureOut">
              <a:rPr lang="en-GB" smtClean="0"/>
              <a:t>17/04/2019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389094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BE3F43-7E5E-4432-882C-5D299AAA43D1}" type="datetimeFigureOut">
              <a:rPr lang="en-GB" smtClean="0"/>
              <a:t>17/04/2019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201270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BE3F43-7E5E-4432-882C-5D299AAA43D1}" type="datetimeFigureOut">
              <a:rPr lang="en-GB" smtClean="0"/>
              <a:t>17/04/2019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397759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E3F43-7E5E-4432-882C-5D299AAA43D1}" type="datetimeFigureOut">
              <a:rPr lang="en-GB" smtClean="0"/>
              <a:t>17/04/2019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413715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BE3F43-7E5E-4432-882C-5D299AAA43D1}" type="datetimeFigureOut">
              <a:rPr lang="en-GB" smtClean="0"/>
              <a:t>17/04/2019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325279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BE3F43-7E5E-4432-882C-5D299AAA43D1}" type="datetimeFigureOut">
              <a:rPr lang="en-GB" smtClean="0"/>
              <a:t>17/04/2019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DA2FEA-ECB3-4AD2-B6AF-C4B9AE16F98B}" type="slidenum">
              <a:rPr lang="en-GB" smtClean="0"/>
              <a:t>‹#›</a:t>
            </a:fld>
            <a:endParaRPr lang="en-GB"/>
          </a:p>
        </p:txBody>
      </p:sp>
    </p:spTree>
    <p:extLst>
      <p:ext uri="{BB962C8B-B14F-4D97-AF65-F5344CB8AC3E}">
        <p14:creationId xmlns:p14="http://schemas.microsoft.com/office/powerpoint/2010/main" val="195960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E3F43-7E5E-4432-882C-5D299AAA43D1}" type="datetimeFigureOut">
              <a:rPr lang="en-GB" smtClean="0"/>
              <a:t>17/04/2019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A2FEA-ECB3-4AD2-B6AF-C4B9AE16F98B}" type="slidenum">
              <a:rPr lang="en-GB" smtClean="0"/>
              <a:t>‹#›</a:t>
            </a:fld>
            <a:endParaRPr lang="en-GB"/>
          </a:p>
        </p:txBody>
      </p:sp>
    </p:spTree>
    <p:extLst>
      <p:ext uri="{BB962C8B-B14F-4D97-AF65-F5344CB8AC3E}">
        <p14:creationId xmlns:p14="http://schemas.microsoft.com/office/powerpoint/2010/main" val="347074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6" name="Text Placeholder 5"/>
          <p:cNvSpPr>
            <a:spLocks noGrp="1"/>
          </p:cNvSpPr>
          <p:nvPr>
            <p:ph type="body" sz="half" idx="2"/>
          </p:nvPr>
        </p:nvSpPr>
        <p:spPr/>
        <p:txBody>
          <a:bodyPr>
            <a:normAutofit/>
          </a:bodyPr>
          <a:lstStyle/>
          <a:p>
            <a:endParaRPr lang="en-GB" sz="3600" b="1" dirty="0">
              <a:latin typeface="Arial" panose="020B0604020202020204" pitchFamily="34" charset="0"/>
              <a:cs typeface="Arial" panose="020B0604020202020204" pitchFamily="34" charset="0"/>
            </a:endParaRPr>
          </a:p>
          <a:p>
            <a:r>
              <a:rPr lang="en-GB" sz="3600" b="1" dirty="0">
                <a:latin typeface="Arial" panose="020B0604020202020204" pitchFamily="34" charset="0"/>
                <a:cs typeface="Arial" panose="020B0604020202020204" pitchFamily="34" charset="0"/>
              </a:rPr>
              <a:t>Museums &amp; the Future Generations Act</a:t>
            </a:r>
            <a:endParaRPr lang="en-GB" sz="3600" dirty="0">
              <a:latin typeface="Arial" panose="020B0604020202020204" pitchFamily="34" charset="0"/>
              <a:cs typeface="Arial" panose="020B0604020202020204" pitchFamily="34" charset="0"/>
            </a:endParaRPr>
          </a:p>
          <a:p>
            <a:endParaRPr lang="en-GB" dirty="0"/>
          </a:p>
          <a:p>
            <a:endParaRPr lang="en-GB" dirty="0"/>
          </a:p>
          <a:p>
            <a:r>
              <a:rPr lang="en-GB" sz="2000" dirty="0">
                <a:latin typeface="Arial" panose="020B0604020202020204" pitchFamily="34" charset="0"/>
                <a:cs typeface="Arial" panose="020B0604020202020204" pitchFamily="34" charset="0"/>
              </a:rPr>
              <a:t>@</a:t>
            </a:r>
            <a:r>
              <a:rPr lang="en-GB" sz="2000" dirty="0" err="1">
                <a:latin typeface="Arial" panose="020B0604020202020204" pitchFamily="34" charset="0"/>
                <a:cs typeface="Arial" panose="020B0604020202020204" pitchFamily="34" charset="0"/>
              </a:rPr>
              <a:t>WelshMuseumsFed</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t>
            </a:r>
            <a:r>
              <a:rPr lang="en-GB" sz="2000" dirty="0" err="1">
                <a:latin typeface="Arial" panose="020B0604020202020204" pitchFamily="34" charset="0"/>
                <a:cs typeface="Arial" panose="020B0604020202020204" pitchFamily="34" charset="0"/>
              </a:rPr>
              <a:t>VicMRogers</a:t>
            </a:r>
            <a:endParaRPr lang="en-GB" sz="2000" dirty="0">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3969" y="548680"/>
            <a:ext cx="3833506" cy="511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C746612\Desktop\Explorer packs\Welsh fed logo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07" y="548680"/>
            <a:ext cx="3523734" cy="115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8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3CAF4-50A7-46AD-A7AA-4E69239784C2}"/>
              </a:ext>
            </a:extLst>
          </p:cNvPr>
          <p:cNvSpPr>
            <a:spLocks noGrp="1"/>
          </p:cNvSpPr>
          <p:nvPr>
            <p:ph type="title"/>
          </p:nvPr>
        </p:nvSpPr>
        <p:spPr/>
        <p:txBody>
          <a:bodyPr>
            <a:normAutofit fontScale="90000"/>
          </a:bodyPr>
          <a:lstStyle/>
          <a:p>
            <a:pPr algn="l"/>
            <a:r>
              <a:rPr lang="en-GB" dirty="0"/>
              <a:t>A Wales of Vibrant Culture and Welsh Language</a:t>
            </a:r>
          </a:p>
        </p:txBody>
      </p:sp>
      <p:sp>
        <p:nvSpPr>
          <p:cNvPr id="4" name="Content Placeholder 3">
            <a:extLst>
              <a:ext uri="{FF2B5EF4-FFF2-40B4-BE49-F238E27FC236}">
                <a16:creationId xmlns:a16="http://schemas.microsoft.com/office/drawing/2014/main" xmlns="" id="{984AE214-F301-4DF5-B2B8-2ABE5655CCE0}"/>
              </a:ext>
            </a:extLst>
          </p:cNvPr>
          <p:cNvSpPr>
            <a:spLocks noGrp="1"/>
          </p:cNvSpPr>
          <p:nvPr>
            <p:ph sz="half" idx="2"/>
          </p:nvPr>
        </p:nvSpPr>
        <p:spPr>
          <a:xfrm>
            <a:off x="436806" y="4589198"/>
            <a:ext cx="8249994" cy="1994164"/>
          </a:xfrm>
        </p:spPr>
        <p:txBody>
          <a:bodyPr>
            <a:normAutofit/>
          </a:bodyPr>
          <a:lstStyle/>
          <a:p>
            <a:r>
              <a:rPr lang="en-GB" sz="3600" dirty="0"/>
              <a:t>Exhibitions, events, collections</a:t>
            </a:r>
          </a:p>
          <a:p>
            <a:r>
              <a:rPr lang="en-GB" sz="3600" dirty="0"/>
              <a:t>Hidden histories</a:t>
            </a:r>
          </a:p>
          <a:p>
            <a:r>
              <a:rPr lang="en-GB" sz="3600" dirty="0"/>
              <a:t>Bilingual, programming for learners</a:t>
            </a:r>
          </a:p>
        </p:txBody>
      </p:sp>
      <p:pic>
        <p:nvPicPr>
          <p:cNvPr id="14" name="Content Placeholder 13">
            <a:extLst>
              <a:ext uri="{FF2B5EF4-FFF2-40B4-BE49-F238E27FC236}">
                <a16:creationId xmlns:a16="http://schemas.microsoft.com/office/drawing/2014/main" xmlns="" id="{408D2A97-9FA2-4A91-A335-9DEB2A03591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6806" y="1916832"/>
            <a:ext cx="8523352" cy="2173172"/>
          </a:xfrm>
        </p:spPr>
      </p:pic>
    </p:spTree>
    <p:extLst>
      <p:ext uri="{BB962C8B-B14F-4D97-AF65-F5344CB8AC3E}">
        <p14:creationId xmlns:p14="http://schemas.microsoft.com/office/powerpoint/2010/main" val="413934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BD6D8-0E1F-4773-B5F3-92097B235F90}"/>
              </a:ext>
            </a:extLst>
          </p:cNvPr>
          <p:cNvSpPr>
            <a:spLocks noGrp="1"/>
          </p:cNvSpPr>
          <p:nvPr>
            <p:ph type="title"/>
          </p:nvPr>
        </p:nvSpPr>
        <p:spPr/>
        <p:txBody>
          <a:bodyPr/>
          <a:lstStyle/>
          <a:p>
            <a:pPr algn="l"/>
            <a:r>
              <a:rPr lang="en-GB" dirty="0"/>
              <a:t>A Prosperous Wales</a:t>
            </a:r>
          </a:p>
        </p:txBody>
      </p:sp>
      <p:pic>
        <p:nvPicPr>
          <p:cNvPr id="6" name="Content Placeholder 5">
            <a:extLst>
              <a:ext uri="{FF2B5EF4-FFF2-40B4-BE49-F238E27FC236}">
                <a16:creationId xmlns:a16="http://schemas.microsoft.com/office/drawing/2014/main" xmlns="" id="{764CD954-81F2-40D7-80DB-67331D6F24A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 t="45729" r="7243"/>
          <a:stretch/>
        </p:blipFill>
        <p:spPr>
          <a:xfrm>
            <a:off x="402958" y="4075614"/>
            <a:ext cx="8490487" cy="2481139"/>
          </a:xfrm>
        </p:spPr>
      </p:pic>
      <p:sp>
        <p:nvSpPr>
          <p:cNvPr id="4" name="Content Placeholder 3">
            <a:extLst>
              <a:ext uri="{FF2B5EF4-FFF2-40B4-BE49-F238E27FC236}">
                <a16:creationId xmlns:a16="http://schemas.microsoft.com/office/drawing/2014/main" xmlns="" id="{7E437B8D-6355-4501-ACC8-6AFF6070B12A}"/>
              </a:ext>
            </a:extLst>
          </p:cNvPr>
          <p:cNvSpPr>
            <a:spLocks noGrp="1"/>
          </p:cNvSpPr>
          <p:nvPr>
            <p:ph sz="half" idx="2"/>
          </p:nvPr>
        </p:nvSpPr>
        <p:spPr>
          <a:xfrm>
            <a:off x="457200" y="1417638"/>
            <a:ext cx="4038600" cy="2277793"/>
          </a:xfrm>
        </p:spPr>
        <p:txBody>
          <a:bodyPr>
            <a:normAutofit lnSpcReduction="10000"/>
          </a:bodyPr>
          <a:lstStyle/>
          <a:p>
            <a:r>
              <a:rPr lang="en-GB" sz="3600" dirty="0"/>
              <a:t>Encourage tourists and visitors</a:t>
            </a:r>
          </a:p>
          <a:p>
            <a:r>
              <a:rPr lang="en-GB" sz="3600" dirty="0"/>
              <a:t>Support local artists and makers</a:t>
            </a:r>
          </a:p>
          <a:p>
            <a:endParaRPr lang="en-GB" dirty="0"/>
          </a:p>
        </p:txBody>
      </p:sp>
      <p:sp>
        <p:nvSpPr>
          <p:cNvPr id="5" name="Content Placeholder 3">
            <a:extLst>
              <a:ext uri="{FF2B5EF4-FFF2-40B4-BE49-F238E27FC236}">
                <a16:creationId xmlns:a16="http://schemas.microsoft.com/office/drawing/2014/main" xmlns="" id="{2E4621D9-077F-4C39-9A74-BFC13139D5C6}"/>
              </a:ext>
            </a:extLst>
          </p:cNvPr>
          <p:cNvSpPr txBox="1">
            <a:spLocks/>
          </p:cNvSpPr>
          <p:nvPr/>
        </p:nvSpPr>
        <p:spPr>
          <a:xfrm>
            <a:off x="4648202" y="1417638"/>
            <a:ext cx="4216643" cy="24811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3200" dirty="0"/>
              <a:t>Jobs</a:t>
            </a:r>
          </a:p>
          <a:p>
            <a:r>
              <a:rPr lang="en-GB" sz="3200" dirty="0"/>
              <a:t>Apprenticeships, trainees, volunteering</a:t>
            </a:r>
          </a:p>
          <a:p>
            <a:r>
              <a:rPr lang="en-GB" sz="3200" dirty="0"/>
              <a:t>Soft skills</a:t>
            </a:r>
          </a:p>
          <a:p>
            <a:endParaRPr lang="en-GB" dirty="0"/>
          </a:p>
        </p:txBody>
      </p:sp>
    </p:spTree>
    <p:extLst>
      <p:ext uri="{BB962C8B-B14F-4D97-AF65-F5344CB8AC3E}">
        <p14:creationId xmlns:p14="http://schemas.microsoft.com/office/powerpoint/2010/main" val="338768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DFD8A-689D-440B-8528-25B3C6D8DECE}"/>
              </a:ext>
            </a:extLst>
          </p:cNvPr>
          <p:cNvSpPr>
            <a:spLocks noGrp="1"/>
          </p:cNvSpPr>
          <p:nvPr>
            <p:ph type="title"/>
          </p:nvPr>
        </p:nvSpPr>
        <p:spPr/>
        <p:txBody>
          <a:bodyPr/>
          <a:lstStyle/>
          <a:p>
            <a:pPr algn="l"/>
            <a:r>
              <a:rPr lang="en-GB" dirty="0"/>
              <a:t>A Resilient Wales</a:t>
            </a:r>
          </a:p>
        </p:txBody>
      </p:sp>
      <p:pic>
        <p:nvPicPr>
          <p:cNvPr id="6" name="Content Placeholder 5">
            <a:extLst>
              <a:ext uri="{FF2B5EF4-FFF2-40B4-BE49-F238E27FC236}">
                <a16:creationId xmlns:a16="http://schemas.microsoft.com/office/drawing/2014/main" xmlns="" id="{438C0250-72D3-4367-824F-27FFCF08E25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5971" y="1876942"/>
            <a:ext cx="4001058" cy="3972479"/>
          </a:xfrm>
        </p:spPr>
      </p:pic>
      <p:sp>
        <p:nvSpPr>
          <p:cNvPr id="4" name="Content Placeholder 3">
            <a:extLst>
              <a:ext uri="{FF2B5EF4-FFF2-40B4-BE49-F238E27FC236}">
                <a16:creationId xmlns:a16="http://schemas.microsoft.com/office/drawing/2014/main" xmlns="" id="{F94FFE2D-1F10-4A4A-BFD9-118F099F7015}"/>
              </a:ext>
            </a:extLst>
          </p:cNvPr>
          <p:cNvSpPr>
            <a:spLocks noGrp="1"/>
          </p:cNvSpPr>
          <p:nvPr>
            <p:ph sz="half" idx="2"/>
          </p:nvPr>
        </p:nvSpPr>
        <p:spPr>
          <a:xfrm>
            <a:off x="4648200" y="1702941"/>
            <a:ext cx="4038600" cy="4320480"/>
          </a:xfrm>
        </p:spPr>
        <p:txBody>
          <a:bodyPr>
            <a:normAutofit lnSpcReduction="10000"/>
          </a:bodyPr>
          <a:lstStyle/>
          <a:p>
            <a:r>
              <a:rPr lang="en-GB" sz="3600" dirty="0"/>
              <a:t>Raising awareness through projects, events, exhibitions</a:t>
            </a:r>
          </a:p>
          <a:p>
            <a:r>
              <a:rPr lang="en-GB" sz="3600" dirty="0"/>
              <a:t>Working with partners</a:t>
            </a:r>
          </a:p>
          <a:p>
            <a:r>
              <a:rPr lang="en-GB" sz="3600" dirty="0"/>
              <a:t>Reaching new audiences and communities</a:t>
            </a:r>
          </a:p>
          <a:p>
            <a:endParaRPr lang="en-GB" dirty="0"/>
          </a:p>
          <a:p>
            <a:endParaRPr lang="en-GB" dirty="0"/>
          </a:p>
        </p:txBody>
      </p:sp>
    </p:spTree>
    <p:extLst>
      <p:ext uri="{BB962C8B-B14F-4D97-AF65-F5344CB8AC3E}">
        <p14:creationId xmlns:p14="http://schemas.microsoft.com/office/powerpoint/2010/main" val="306882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CBA5-17D2-47B3-A5B8-D9537DBCE745}"/>
              </a:ext>
            </a:extLst>
          </p:cNvPr>
          <p:cNvSpPr>
            <a:spLocks noGrp="1"/>
          </p:cNvSpPr>
          <p:nvPr>
            <p:ph type="title"/>
          </p:nvPr>
        </p:nvSpPr>
        <p:spPr/>
        <p:txBody>
          <a:bodyPr/>
          <a:lstStyle/>
          <a:p>
            <a:pPr algn="l"/>
            <a:r>
              <a:rPr lang="en-GB" dirty="0"/>
              <a:t>A More Equal Wales</a:t>
            </a:r>
          </a:p>
        </p:txBody>
      </p:sp>
      <p:pic>
        <p:nvPicPr>
          <p:cNvPr id="6" name="Content Placeholder 5">
            <a:extLst>
              <a:ext uri="{FF2B5EF4-FFF2-40B4-BE49-F238E27FC236}">
                <a16:creationId xmlns:a16="http://schemas.microsoft.com/office/drawing/2014/main" xmlns="" id="{CA9560F2-9BD6-4C77-B12B-D2AE0F1E462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07904" y="2061533"/>
            <a:ext cx="5229628" cy="3523773"/>
          </a:xfrm>
        </p:spPr>
      </p:pic>
      <p:sp>
        <p:nvSpPr>
          <p:cNvPr id="4" name="Content Placeholder 3">
            <a:extLst>
              <a:ext uri="{FF2B5EF4-FFF2-40B4-BE49-F238E27FC236}">
                <a16:creationId xmlns:a16="http://schemas.microsoft.com/office/drawing/2014/main" xmlns="" id="{DF3A241C-37DE-4CA7-8799-8E19B32F7926}"/>
              </a:ext>
            </a:extLst>
          </p:cNvPr>
          <p:cNvSpPr>
            <a:spLocks noGrp="1"/>
          </p:cNvSpPr>
          <p:nvPr>
            <p:ph sz="half" idx="2"/>
          </p:nvPr>
        </p:nvSpPr>
        <p:spPr>
          <a:xfrm>
            <a:off x="187290" y="1915665"/>
            <a:ext cx="3491880" cy="3815508"/>
          </a:xfrm>
        </p:spPr>
        <p:txBody>
          <a:bodyPr>
            <a:normAutofit lnSpcReduction="10000"/>
          </a:bodyPr>
          <a:lstStyle/>
          <a:p>
            <a:r>
              <a:rPr lang="en-GB" sz="4000" dirty="0"/>
              <a:t>Equality of provision</a:t>
            </a:r>
          </a:p>
          <a:p>
            <a:r>
              <a:rPr lang="en-GB" sz="4000" dirty="0"/>
              <a:t>Accessibility</a:t>
            </a:r>
          </a:p>
          <a:p>
            <a:r>
              <a:rPr lang="en-GB" sz="4000" dirty="0"/>
              <a:t>Disengaged communities</a:t>
            </a:r>
          </a:p>
          <a:p>
            <a:r>
              <a:rPr lang="en-GB" sz="4000" dirty="0"/>
              <a:t>Young people</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114597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7B89E-07F3-4855-A6C2-B99F78262035}"/>
              </a:ext>
            </a:extLst>
          </p:cNvPr>
          <p:cNvSpPr>
            <a:spLocks noGrp="1"/>
          </p:cNvSpPr>
          <p:nvPr>
            <p:ph type="title"/>
          </p:nvPr>
        </p:nvSpPr>
        <p:spPr/>
        <p:txBody>
          <a:bodyPr/>
          <a:lstStyle/>
          <a:p>
            <a:pPr algn="l"/>
            <a:r>
              <a:rPr lang="en-GB" dirty="0"/>
              <a:t>A Healthier Wales</a:t>
            </a:r>
          </a:p>
        </p:txBody>
      </p:sp>
      <p:pic>
        <p:nvPicPr>
          <p:cNvPr id="6" name="Content Placeholder 5">
            <a:extLst>
              <a:ext uri="{FF2B5EF4-FFF2-40B4-BE49-F238E27FC236}">
                <a16:creationId xmlns:a16="http://schemas.microsoft.com/office/drawing/2014/main" xmlns="" id="{0D07F450-6752-4DEA-96AC-F697F697D83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347516"/>
            <a:ext cx="4702646" cy="3529756"/>
          </a:xfrm>
        </p:spPr>
      </p:pic>
      <p:sp>
        <p:nvSpPr>
          <p:cNvPr id="4" name="Content Placeholder 3">
            <a:extLst>
              <a:ext uri="{FF2B5EF4-FFF2-40B4-BE49-F238E27FC236}">
                <a16:creationId xmlns:a16="http://schemas.microsoft.com/office/drawing/2014/main" xmlns="" id="{338A6986-A719-4420-A7A9-3BCBEEEB6896}"/>
              </a:ext>
            </a:extLst>
          </p:cNvPr>
          <p:cNvSpPr>
            <a:spLocks noGrp="1"/>
          </p:cNvSpPr>
          <p:nvPr>
            <p:ph sz="half" idx="2"/>
          </p:nvPr>
        </p:nvSpPr>
        <p:spPr>
          <a:xfrm>
            <a:off x="5508104" y="1849412"/>
            <a:ext cx="3178696" cy="4525963"/>
          </a:xfrm>
        </p:spPr>
        <p:txBody>
          <a:bodyPr>
            <a:normAutofit fontScale="92500" lnSpcReduction="10000"/>
          </a:bodyPr>
          <a:lstStyle/>
          <a:p>
            <a:r>
              <a:rPr lang="en-GB" sz="3200" dirty="0"/>
              <a:t>Dementia friendly</a:t>
            </a:r>
          </a:p>
          <a:p>
            <a:r>
              <a:rPr lang="en-GB" sz="3200" dirty="0"/>
              <a:t>Ageing well</a:t>
            </a:r>
          </a:p>
          <a:p>
            <a:endParaRPr lang="en-GB" sz="1700" dirty="0"/>
          </a:p>
          <a:p>
            <a:r>
              <a:rPr lang="en-GB" sz="3200" dirty="0"/>
              <a:t>Mental health and wellbeing</a:t>
            </a:r>
          </a:p>
          <a:p>
            <a:endParaRPr lang="en-GB" sz="1700" dirty="0"/>
          </a:p>
          <a:p>
            <a:r>
              <a:rPr lang="en-GB" sz="3200" dirty="0"/>
              <a:t>Access for all</a:t>
            </a:r>
          </a:p>
          <a:p>
            <a:endParaRPr lang="en-GB" sz="1700" dirty="0"/>
          </a:p>
          <a:p>
            <a:r>
              <a:rPr lang="en-GB" sz="3200" dirty="0"/>
              <a:t>Heritage walks</a:t>
            </a:r>
          </a:p>
          <a:p>
            <a:endParaRPr lang="en-GB" dirty="0"/>
          </a:p>
        </p:txBody>
      </p:sp>
    </p:spTree>
    <p:extLst>
      <p:ext uri="{BB962C8B-B14F-4D97-AF65-F5344CB8AC3E}">
        <p14:creationId xmlns:p14="http://schemas.microsoft.com/office/powerpoint/2010/main" val="25509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05DDC-A476-4CCE-8871-3B417700B76A}"/>
              </a:ext>
            </a:extLst>
          </p:cNvPr>
          <p:cNvSpPr>
            <a:spLocks noGrp="1"/>
          </p:cNvSpPr>
          <p:nvPr>
            <p:ph type="title"/>
          </p:nvPr>
        </p:nvSpPr>
        <p:spPr/>
        <p:txBody>
          <a:bodyPr/>
          <a:lstStyle/>
          <a:p>
            <a:pPr algn="l"/>
            <a:r>
              <a:rPr lang="en-GB" dirty="0"/>
              <a:t>A Wales of Cohesive Communities</a:t>
            </a:r>
          </a:p>
        </p:txBody>
      </p:sp>
      <p:sp>
        <p:nvSpPr>
          <p:cNvPr id="4" name="Content Placeholder 3">
            <a:extLst>
              <a:ext uri="{FF2B5EF4-FFF2-40B4-BE49-F238E27FC236}">
                <a16:creationId xmlns:a16="http://schemas.microsoft.com/office/drawing/2014/main" xmlns="" id="{8F05B2B2-EAA3-48E3-990E-A96D8687F41A}"/>
              </a:ext>
            </a:extLst>
          </p:cNvPr>
          <p:cNvSpPr>
            <a:spLocks noGrp="1"/>
          </p:cNvSpPr>
          <p:nvPr>
            <p:ph sz="half" idx="2"/>
          </p:nvPr>
        </p:nvSpPr>
        <p:spPr>
          <a:xfrm>
            <a:off x="228141" y="2041522"/>
            <a:ext cx="2962672" cy="4525963"/>
          </a:xfrm>
        </p:spPr>
        <p:txBody>
          <a:bodyPr/>
          <a:lstStyle/>
          <a:p>
            <a:r>
              <a:rPr lang="en-GB" dirty="0"/>
              <a:t>Work with and support communities</a:t>
            </a:r>
          </a:p>
          <a:p>
            <a:r>
              <a:rPr lang="en-GB" dirty="0"/>
              <a:t>Collections and programming to share stories, promote understanding</a:t>
            </a:r>
          </a:p>
          <a:p>
            <a:endParaRPr lang="en-GB" dirty="0"/>
          </a:p>
          <a:p>
            <a:endParaRPr lang="en-GB" dirty="0"/>
          </a:p>
        </p:txBody>
      </p:sp>
      <p:pic>
        <p:nvPicPr>
          <p:cNvPr id="10" name="Content Placeholder 9">
            <a:extLst>
              <a:ext uri="{FF2B5EF4-FFF2-40B4-BE49-F238E27FC236}">
                <a16:creationId xmlns:a16="http://schemas.microsoft.com/office/drawing/2014/main" xmlns="" id="{FA0B0ABF-2F01-4D92-ACDF-A18327FBEF1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90666" y="2204864"/>
            <a:ext cx="5473424" cy="3650731"/>
          </a:xfrm>
        </p:spPr>
      </p:pic>
    </p:spTree>
    <p:extLst>
      <p:ext uri="{BB962C8B-B14F-4D97-AF65-F5344CB8AC3E}">
        <p14:creationId xmlns:p14="http://schemas.microsoft.com/office/powerpoint/2010/main" val="2856655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503072-9FC2-49E4-B944-5931A85BD03B}"/>
              </a:ext>
            </a:extLst>
          </p:cNvPr>
          <p:cNvSpPr>
            <a:spLocks noGrp="1"/>
          </p:cNvSpPr>
          <p:nvPr>
            <p:ph type="title"/>
          </p:nvPr>
        </p:nvSpPr>
        <p:spPr/>
        <p:txBody>
          <a:bodyPr/>
          <a:lstStyle/>
          <a:p>
            <a:pPr algn="l"/>
            <a:r>
              <a:rPr lang="en-GB" dirty="0"/>
              <a:t>A Globally Responsible Wales</a:t>
            </a:r>
          </a:p>
        </p:txBody>
      </p:sp>
      <p:pic>
        <p:nvPicPr>
          <p:cNvPr id="6" name="Content Placeholder 5">
            <a:extLst>
              <a:ext uri="{FF2B5EF4-FFF2-40B4-BE49-F238E27FC236}">
                <a16:creationId xmlns:a16="http://schemas.microsoft.com/office/drawing/2014/main" xmlns="" id="{DBE4BE0F-CB26-4CC1-ACC9-AABB6D87D08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679711"/>
            <a:ext cx="4038600" cy="4366941"/>
          </a:xfrm>
        </p:spPr>
      </p:pic>
      <p:sp>
        <p:nvSpPr>
          <p:cNvPr id="4" name="Content Placeholder 3">
            <a:extLst>
              <a:ext uri="{FF2B5EF4-FFF2-40B4-BE49-F238E27FC236}">
                <a16:creationId xmlns:a16="http://schemas.microsoft.com/office/drawing/2014/main" xmlns="" id="{95D87A38-0287-4AF3-AA56-4B35F4D52F60}"/>
              </a:ext>
            </a:extLst>
          </p:cNvPr>
          <p:cNvSpPr>
            <a:spLocks noGrp="1"/>
          </p:cNvSpPr>
          <p:nvPr>
            <p:ph sz="half" idx="2"/>
          </p:nvPr>
        </p:nvSpPr>
        <p:spPr/>
        <p:txBody>
          <a:bodyPr>
            <a:normAutofit lnSpcReduction="10000"/>
          </a:bodyPr>
          <a:lstStyle/>
          <a:p>
            <a:r>
              <a:rPr lang="en-GB" sz="3600" dirty="0"/>
              <a:t>Awareness raising of global issues</a:t>
            </a:r>
          </a:p>
          <a:p>
            <a:r>
              <a:rPr lang="en-GB" sz="3600" dirty="0"/>
              <a:t>Revisiting and challenging previously held viewpoints</a:t>
            </a:r>
          </a:p>
          <a:p>
            <a:r>
              <a:rPr lang="en-GB" sz="3600" dirty="0"/>
              <a:t>Encouraging the next generation</a:t>
            </a:r>
          </a:p>
          <a:p>
            <a:endParaRPr lang="en-GB" dirty="0"/>
          </a:p>
        </p:txBody>
      </p:sp>
    </p:spTree>
    <p:extLst>
      <p:ext uri="{BB962C8B-B14F-4D97-AF65-F5344CB8AC3E}">
        <p14:creationId xmlns:p14="http://schemas.microsoft.com/office/powerpoint/2010/main" val="44196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C1E44-2DAF-4F26-B583-2C0F94BB0999}"/>
              </a:ext>
            </a:extLst>
          </p:cNvPr>
          <p:cNvSpPr>
            <a:spLocks noGrp="1"/>
          </p:cNvSpPr>
          <p:nvPr>
            <p:ph type="title"/>
          </p:nvPr>
        </p:nvSpPr>
        <p:spPr/>
        <p:txBody>
          <a:bodyPr/>
          <a:lstStyle/>
          <a:p>
            <a:pPr algn="l"/>
            <a:r>
              <a:rPr lang="en-GB" dirty="0"/>
              <a:t>Contact us:</a:t>
            </a:r>
          </a:p>
        </p:txBody>
      </p:sp>
      <p:pic>
        <p:nvPicPr>
          <p:cNvPr id="6" name="Content Placeholder 5">
            <a:extLst>
              <a:ext uri="{FF2B5EF4-FFF2-40B4-BE49-F238E27FC236}">
                <a16:creationId xmlns:a16="http://schemas.microsoft.com/office/drawing/2014/main" xmlns="" id="{B3B301EC-E342-4ACF-8340-DF58DA617E8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7584" y="2178482"/>
            <a:ext cx="4702354" cy="1473027"/>
          </a:xfrm>
        </p:spPr>
      </p:pic>
      <p:sp>
        <p:nvSpPr>
          <p:cNvPr id="4" name="Content Placeholder 3">
            <a:extLst>
              <a:ext uri="{FF2B5EF4-FFF2-40B4-BE49-F238E27FC236}">
                <a16:creationId xmlns:a16="http://schemas.microsoft.com/office/drawing/2014/main" xmlns="" id="{B9DE1344-EB8E-46E5-A5D9-5F722730000E}"/>
              </a:ext>
            </a:extLst>
          </p:cNvPr>
          <p:cNvSpPr>
            <a:spLocks noGrp="1"/>
          </p:cNvSpPr>
          <p:nvPr>
            <p:ph sz="half" idx="2"/>
          </p:nvPr>
        </p:nvSpPr>
        <p:spPr>
          <a:xfrm>
            <a:off x="827584" y="4653136"/>
            <a:ext cx="7859216" cy="1473027"/>
          </a:xfrm>
        </p:spPr>
        <p:txBody>
          <a:bodyPr>
            <a:normAutofit/>
          </a:bodyPr>
          <a:lstStyle/>
          <a:p>
            <a:pPr marL="0" indent="0">
              <a:buNone/>
            </a:pPr>
            <a:r>
              <a:rPr lang="en-GB" sz="4000" dirty="0">
                <a:latin typeface="Arial" panose="020B0604020202020204" pitchFamily="34" charset="0"/>
                <a:cs typeface="Arial" panose="020B0604020202020204" pitchFamily="34" charset="0"/>
              </a:rPr>
              <a:t>victoria.rogers@cardiff.gov.uk</a:t>
            </a:r>
          </a:p>
        </p:txBody>
      </p:sp>
    </p:spTree>
    <p:extLst>
      <p:ext uri="{BB962C8B-B14F-4D97-AF65-F5344CB8AC3E}">
        <p14:creationId xmlns:p14="http://schemas.microsoft.com/office/powerpoint/2010/main" val="1329486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873</Words>
  <Application>Microsoft Office PowerPoint</Application>
  <PresentationFormat>On-screen Show (4:3)</PresentationFormat>
  <Paragraphs>129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A Wales of Vibrant Culture and Welsh Language</vt:lpstr>
      <vt:lpstr>A Prosperous Wales</vt:lpstr>
      <vt:lpstr>A Resilient Wales</vt:lpstr>
      <vt:lpstr>A More Equal Wales</vt:lpstr>
      <vt:lpstr>A Healthier Wales</vt:lpstr>
      <vt:lpstr>A Wales of Cohesive Communities</vt:lpstr>
      <vt:lpstr>A Globally Responsible Wales</vt:lpstr>
      <vt:lpstr>Contact us:</vt:lpstr>
    </vt:vector>
  </TitlesOfParts>
  <Company>Cardiff Council - Cyngor Caerdydd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Rogers, Victoria</dc:creator>
  <cp:lastModifiedBy>Clatworthy, Hazel J.</cp:lastModifiedBy>
  <cp:revision>39</cp:revision>
  <dcterms:created xsi:type="dcterms:W3CDTF">2017-02-22T13:07:33Z</dcterms:created>
  <dcterms:modified xsi:type="dcterms:W3CDTF">2019-04-17T09:09:36Z</dcterms:modified>
</cp:coreProperties>
</file>